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13"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5" userDrawn="1">
          <p15:clr>
            <a:srgbClr val="A4A3A4"/>
          </p15:clr>
        </p15:guide>
        <p15:guide id="12" pos="13258" userDrawn="1">
          <p15:clr>
            <a:srgbClr val="A4A3A4"/>
          </p15:clr>
        </p15:guide>
        <p15:guide id="13" pos="10171" userDrawn="1">
          <p15:clr>
            <a:srgbClr val="A4A3A4"/>
          </p15:clr>
        </p15:guide>
        <p15:guide id="14" pos="12859" userDrawn="1">
          <p15:clr>
            <a:srgbClr val="A4A3A4"/>
          </p15:clr>
        </p15:guide>
        <p15:guide id="15" pos="13654" userDrawn="1">
          <p15:clr>
            <a:srgbClr val="A4A3A4"/>
          </p15:clr>
        </p15:guide>
        <p15:guide id="16" pos="10563" userDrawn="1">
          <p15:clr>
            <a:srgbClr val="A4A3A4"/>
          </p15:clr>
        </p15:guide>
        <p15:guide id="17" pos="9769"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1" userDrawn="1">
          <p15:clr>
            <a:srgbClr val="A4A3A4"/>
          </p15:clr>
        </p15:guide>
        <p15:guide id="22" pos="10066"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30" d="100"/>
          <a:sy n="30" d="100"/>
        </p:scale>
        <p:origin x="472" y="76"/>
      </p:cViewPr>
      <p:guideLst>
        <p:guide orient="horz" pos="5413"/>
        <p:guide orient="horz" pos="8163"/>
        <p:guide orient="horz" pos="2926"/>
        <p:guide orient="horz" pos="9174"/>
        <p:guide orient="horz" pos="1673"/>
        <p:guide orient="horz" pos="7800"/>
        <p:guide orient="horz" pos="2241"/>
        <p:guide orient="horz" pos="429"/>
        <p:guide orient="horz" pos="4988"/>
        <p:guide orient="horz" pos="8359"/>
        <p:guide pos="19705"/>
        <p:guide pos="13258"/>
        <p:guide pos="10171"/>
        <p:guide pos="12859"/>
        <p:guide pos="13654"/>
        <p:guide pos="10563"/>
        <p:guide pos="9769"/>
        <p:guide pos="557"/>
        <p:guide pos="6465"/>
        <p:guide orient="horz" pos="8153"/>
        <p:guide orient="horz" pos="4811"/>
        <p:guide pos="1006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4/9/2019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4/9/2019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png"/><Relationship Id="rId21" Type="http://schemas.openxmlformats.org/officeDocument/2006/relationships/image" Target="../media/image21.jpeg"/><Relationship Id="rId34" Type="http://schemas.openxmlformats.org/officeDocument/2006/relationships/image" Target="../media/image34.jpe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pn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pn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jpe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png"/><Relationship Id="rId64" Type="http://schemas.openxmlformats.org/officeDocument/2006/relationships/image" Target="../media/image64.jpeg"/><Relationship Id="rId8" Type="http://schemas.openxmlformats.org/officeDocument/2006/relationships/image" Target="../media/image8.png"/><Relationship Id="rId51" Type="http://schemas.openxmlformats.org/officeDocument/2006/relationships/image" Target="../media/image51.jpeg"/><Relationship Id="rId3" Type="http://schemas.openxmlformats.org/officeDocument/2006/relationships/image" Target="../media/image3.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png"/><Relationship Id="rId67" Type="http://schemas.openxmlformats.org/officeDocument/2006/relationships/image" Target="../media/image67.jpeg"/><Relationship Id="rId20" Type="http://schemas.openxmlformats.org/officeDocument/2006/relationships/image" Target="../media/image20.pn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74.jpeg"/><Relationship Id="rId12"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jpe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png"/><Relationship Id="rId7"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jpeg"/><Relationship Id="rId10" Type="http://schemas.openxmlformats.org/officeDocument/2006/relationships/image" Target="../media/image85.png"/><Relationship Id="rId4" Type="http://schemas.openxmlformats.org/officeDocument/2006/relationships/image" Target="../media/image9.jpe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8.png"/><Relationship Id="rId3" Type="http://schemas.openxmlformats.org/officeDocument/2006/relationships/image" Target="../media/image50.jpe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7.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56.png"/><Relationship Id="rId10" Type="http://schemas.openxmlformats.org/officeDocument/2006/relationships/image" Target="../media/image20.png"/><Relationship Id="rId19" Type="http://schemas.openxmlformats.org/officeDocument/2006/relationships/image" Target="../media/image52.jpeg"/><Relationship Id="rId4" Type="http://schemas.openxmlformats.org/officeDocument/2006/relationships/image" Target="../media/image86.png"/><Relationship Id="rId9" Type="http://schemas.openxmlformats.org/officeDocument/2006/relationships/image" Target="../media/image91.jpeg"/><Relationship Id="rId14" Type="http://schemas.openxmlformats.org/officeDocument/2006/relationships/image" Target="../media/image95.jpe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2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65.jpeg"/><Relationship Id="rId9" Type="http://schemas.openxmlformats.org/officeDocument/2006/relationships/image" Target="../media/image104.png"/><Relationship Id="rId14" Type="http://schemas.openxmlformats.org/officeDocument/2006/relationships/image" Target="../media/image109.jpe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15.jpeg"/><Relationship Id="rId3" Type="http://schemas.openxmlformats.org/officeDocument/2006/relationships/image" Target="../media/image110.png"/><Relationship Id="rId7" Type="http://schemas.openxmlformats.org/officeDocument/2006/relationships/image" Target="../media/image36.jpeg"/><Relationship Id="rId12"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111.png"/><Relationship Id="rId11" Type="http://schemas.openxmlformats.org/officeDocument/2006/relationships/image" Target="../media/image113.jpe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image" Target="../media/image112.jpeg"/><Relationship Id="rId4" Type="http://schemas.openxmlformats.org/officeDocument/2006/relationships/image" Target="../media/image20.png"/><Relationship Id="rId9" Type="http://schemas.openxmlformats.org/officeDocument/2006/relationships/image" Target="../media/image16.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6" name="Straight Arrow Connector 725">
            <a:extLst>
              <a:ext uri="{FF2B5EF4-FFF2-40B4-BE49-F238E27FC236}">
                <a16:creationId xmlns:a16="http://schemas.microsoft.com/office/drawing/2014/main" id="{4C350CFB-AF78-40FF-8537-5BA13084927B}"/>
              </a:ext>
            </a:extLst>
          </p:cNvPr>
          <p:cNvCxnSpPr>
            <a:cxnSpLocks/>
            <a:stCxn id="727" idx="2"/>
          </p:cNvCxnSpPr>
          <p:nvPr/>
        </p:nvCxnSpPr>
        <p:spPr>
          <a:xfrm>
            <a:off x="26768056" y="3509532"/>
            <a:ext cx="0" cy="2746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7" name="TextBox 726">
            <a:extLst>
              <a:ext uri="{FF2B5EF4-FFF2-40B4-BE49-F238E27FC236}">
                <a16:creationId xmlns:a16="http://schemas.microsoft.com/office/drawing/2014/main" id="{6D600A44-2CD8-4F44-AFFB-B8779E35C470}"/>
              </a:ext>
            </a:extLst>
          </p:cNvPr>
          <p:cNvSpPr txBox="1"/>
          <p:nvPr/>
        </p:nvSpPr>
        <p:spPr>
          <a:xfrm>
            <a:off x="25605607" y="2832424"/>
            <a:ext cx="2324897"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300" b="1" dirty="0">
                <a:solidFill>
                  <a:schemeClr val="bg1"/>
                </a:solidFill>
              </a:rPr>
              <a:t>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393255" y="2785702"/>
            <a:ext cx="709060" cy="70567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43770" y="13755120"/>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709616" y="13755120"/>
            <a:ext cx="5284185" cy="92461"/>
          </a:xfrm>
        </p:spPr>
        <p:txBody>
          <a:bodyPr/>
          <a:lstStyle/>
          <a:p>
            <a:r>
              <a:rPr lang="en-US" dirty="0"/>
              <a:t>Confidential Property of Schneider Electric |</a:t>
            </a:r>
          </a:p>
        </p:txBody>
      </p:sp>
      <p:sp>
        <p:nvSpPr>
          <p:cNvPr id="398" name="TextBox 397">
            <a:extLst>
              <a:ext uri="{FF2B5EF4-FFF2-40B4-BE49-F238E27FC236}">
                <a16:creationId xmlns:a16="http://schemas.microsoft.com/office/drawing/2014/main" id="{67550A00-2F8B-4B04-893D-DEF88268AA5F}"/>
              </a:ext>
            </a:extLst>
          </p:cNvPr>
          <p:cNvSpPr txBox="1"/>
          <p:nvPr/>
        </p:nvSpPr>
        <p:spPr>
          <a:xfrm>
            <a:off x="7464130" y="347315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Jan Heinrich UDE</a:t>
            </a:r>
          </a:p>
          <a:p>
            <a:r>
              <a:rPr lang="en-US" sz="1200" b="1" dirty="0">
                <a:solidFill>
                  <a:schemeClr val="bg1"/>
                </a:solidFill>
              </a:rPr>
              <a:t>          </a:t>
            </a:r>
            <a:r>
              <a:rPr lang="en-US" sz="1001" b="1" dirty="0">
                <a:solidFill>
                  <a:schemeClr val="bg1"/>
                </a:solidFill>
              </a:rPr>
              <a:t> 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31519" y="3430485"/>
            <a:ext cx="843910" cy="810673"/>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907733" y="285687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3196346" y="2474535"/>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V="1">
            <a:off x="16341811" y="1545790"/>
            <a:ext cx="1" cy="100518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816435" y="256942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628250" y="1562786"/>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50" b="1" dirty="0">
                <a:solidFill>
                  <a:schemeClr val="bg1"/>
                </a:solidFill>
              </a:rPr>
              <a:t>                 Business Process Manager,</a:t>
            </a:r>
            <a:endParaRPr lang="en-US" sz="1000" b="1" dirty="0">
              <a:solidFill>
                <a:schemeClr val="bg1"/>
              </a:solidFill>
            </a:endParaRPr>
          </a:p>
          <a:p>
            <a:r>
              <a:rPr lang="en-US" sz="1050" dirty="0">
                <a:solidFill>
                  <a:schemeClr val="bg1"/>
                </a:solidFill>
              </a:rPr>
              <a:t>                 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a:picLocks noChangeAspect="1"/>
          </p:cNvPicPr>
          <p:nvPr/>
        </p:nvPicPr>
        <p:blipFill>
          <a:blip r:embed="rId5"/>
          <a:stretch>
            <a:fillRect/>
          </a:stretch>
        </p:blipFill>
        <p:spPr>
          <a:xfrm>
            <a:off x="19321234" y="1460821"/>
            <a:ext cx="874658" cy="851019"/>
          </a:xfrm>
          <a:prstGeom prst="ellipse">
            <a:avLst/>
          </a:prstGeom>
          <a:ln w="12700" cap="rnd">
            <a:solidFill>
              <a:schemeClr val="bg1"/>
            </a:solidFill>
            <a:prstDash val="solid"/>
          </a:ln>
          <a:effectLst/>
        </p:spPr>
      </p:pic>
      <p:grpSp>
        <p:nvGrpSpPr>
          <p:cNvPr id="198" name="Group 197">
            <a:extLst>
              <a:ext uri="{FF2B5EF4-FFF2-40B4-BE49-F238E27FC236}">
                <a16:creationId xmlns:a16="http://schemas.microsoft.com/office/drawing/2014/main" id="{847B8E13-71E4-46C1-9B94-E6BB50189719}"/>
              </a:ext>
            </a:extLst>
          </p:cNvPr>
          <p:cNvGrpSpPr/>
          <p:nvPr/>
        </p:nvGrpSpPr>
        <p:grpSpPr>
          <a:xfrm>
            <a:off x="14539474" y="818206"/>
            <a:ext cx="3290455" cy="780109"/>
            <a:chOff x="6253067" y="-668540"/>
            <a:chExt cx="2195058" cy="502292"/>
          </a:xfrm>
        </p:grpSpPr>
        <p:sp>
          <p:nvSpPr>
            <p:cNvPr id="321" name="TextBox 320">
              <a:extLst>
                <a:ext uri="{FF2B5EF4-FFF2-40B4-BE49-F238E27FC236}">
                  <a16:creationId xmlns:a16="http://schemas.microsoft.com/office/drawing/2014/main" id="{659636C1-CB49-471B-9C54-AF5BC5FA1FFD}"/>
                </a:ext>
              </a:extLst>
            </p:cNvPr>
            <p:cNvSpPr txBox="1"/>
            <p:nvPr/>
          </p:nvSpPr>
          <p:spPr>
            <a:xfrm>
              <a:off x="6462683" y="-644577"/>
              <a:ext cx="1985442" cy="43597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Rocio Schnell      </a:t>
              </a:r>
            </a:p>
            <a:p>
              <a:r>
                <a:rPr lang="en-US" sz="1050" b="1" dirty="0">
                  <a:solidFill>
                    <a:schemeClr val="bg1"/>
                  </a:solidFill>
                </a:rPr>
                <a:t>                  </a:t>
              </a:r>
              <a:r>
                <a:rPr lang="en-US" sz="1100" b="1" dirty="0">
                  <a:solidFill>
                    <a:schemeClr val="bg1"/>
                  </a:solidFill>
                </a:rPr>
                <a:t>Director Transformation,</a:t>
              </a:r>
              <a:endParaRPr lang="en-US" sz="1050" b="1" dirty="0">
                <a:solidFill>
                  <a:schemeClr val="bg1"/>
                </a:solidFill>
              </a:endParaRPr>
            </a:p>
            <a:p>
              <a:r>
                <a:rPr lang="en-US" sz="1100" dirty="0">
                  <a:solidFill>
                    <a:schemeClr val="bg1"/>
                  </a:solidFill>
                </a:rPr>
                <a:t>                  Nashville, TN</a:t>
              </a:r>
              <a:endParaRPr lang="en-US" sz="1050" b="1" dirty="0">
                <a:solidFill>
                  <a:schemeClr val="bg1"/>
                </a:solidFill>
              </a:endParaRPr>
            </a:p>
          </p:txBody>
        </p:sp>
        <p:sp>
          <p:nvSpPr>
            <p:cNvPr id="322" name="Oval 321">
              <a:extLst>
                <a:ext uri="{FF2B5EF4-FFF2-40B4-BE49-F238E27FC236}">
                  <a16:creationId xmlns:a16="http://schemas.microsoft.com/office/drawing/2014/main" id="{ABB5CD68-822E-4AE0-BAF9-F3F79D3396D8}"/>
                </a:ext>
              </a:extLst>
            </p:cNvPr>
            <p:cNvSpPr/>
            <p:nvPr/>
          </p:nvSpPr>
          <p:spPr>
            <a:xfrm>
              <a:off x="6253067" y="-668540"/>
              <a:ext cx="562819" cy="502292"/>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a:off x="3196346" y="2488384"/>
            <a:ext cx="23580914" cy="1116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28" name="TextBox 227">
            <a:extLst>
              <a:ext uri="{FF2B5EF4-FFF2-40B4-BE49-F238E27FC236}">
                <a16:creationId xmlns:a16="http://schemas.microsoft.com/office/drawing/2014/main" id="{F0EAB3C7-BC36-440A-9803-9B16976F417F}"/>
              </a:ext>
            </a:extLst>
          </p:cNvPr>
          <p:cNvSpPr txBox="1"/>
          <p:nvPr/>
        </p:nvSpPr>
        <p:spPr>
          <a:xfrm>
            <a:off x="15041261" y="2949793"/>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5894110" y="3544652"/>
            <a:ext cx="2491850"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sp>
        <p:nvSpPr>
          <p:cNvPr id="408" name="TextBox 407">
            <a:extLst>
              <a:ext uri="{FF2B5EF4-FFF2-40B4-BE49-F238E27FC236}">
                <a16:creationId xmlns:a16="http://schemas.microsoft.com/office/drawing/2014/main" id="{832FC79E-2E4C-4B8F-92BA-CDBD87E44F4F}"/>
              </a:ext>
            </a:extLst>
          </p:cNvPr>
          <p:cNvSpPr txBox="1"/>
          <p:nvPr/>
        </p:nvSpPr>
        <p:spPr>
          <a:xfrm>
            <a:off x="10438536" y="1588577"/>
            <a:ext cx="2582731"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Todd Diersing      </a:t>
            </a:r>
          </a:p>
          <a:p>
            <a:r>
              <a:rPr lang="en-US" sz="1050" b="1" dirty="0">
                <a:solidFill>
                  <a:schemeClr val="bg1"/>
                </a:solidFill>
              </a:rPr>
              <a:t>                Program Manager,</a:t>
            </a:r>
            <a:endParaRPr lang="en-US" sz="1000" b="1" dirty="0">
              <a:solidFill>
                <a:schemeClr val="bg1"/>
              </a:solidFill>
            </a:endParaRPr>
          </a:p>
          <a:p>
            <a:r>
              <a:rPr lang="en-US" sz="1050" dirty="0">
                <a:solidFill>
                  <a:schemeClr val="bg1"/>
                </a:solidFill>
              </a:rPr>
              <a:t>                Seneca, SC </a:t>
            </a:r>
            <a:endParaRPr lang="en-US" sz="1000" b="1" dirty="0">
              <a:solidFill>
                <a:schemeClr val="bg1"/>
              </a:solidFill>
            </a:endParaRPr>
          </a:p>
        </p:txBody>
      </p:sp>
      <p:pic>
        <p:nvPicPr>
          <p:cNvPr id="413" name="Picture 412">
            <a:extLst>
              <a:ext uri="{FF2B5EF4-FFF2-40B4-BE49-F238E27FC236}">
                <a16:creationId xmlns:a16="http://schemas.microsoft.com/office/drawing/2014/main" id="{3871CEEE-E91C-4F9A-8413-B7B9348FE2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127380" y="1505620"/>
            <a:ext cx="813244" cy="813244"/>
          </a:xfrm>
          <a:prstGeom prst="ellipse">
            <a:avLst/>
          </a:prstGeom>
          <a:ln w="12700" cap="rnd">
            <a:solidFill>
              <a:schemeClr val="bg1"/>
            </a:solidFill>
            <a:prstDash val="solid"/>
          </a:ln>
          <a:effectLst/>
        </p:spPr>
      </p:pic>
      <p:cxnSp>
        <p:nvCxnSpPr>
          <p:cNvPr id="328" name="Connector: Elbow 327">
            <a:extLst>
              <a:ext uri="{FF2B5EF4-FFF2-40B4-BE49-F238E27FC236}">
                <a16:creationId xmlns:a16="http://schemas.microsoft.com/office/drawing/2014/main" id="{9F359109-F8AB-4536-8F35-751BA78AA2FB}"/>
              </a:ext>
            </a:extLst>
          </p:cNvPr>
          <p:cNvCxnSpPr>
            <a:cxnSpLocks/>
            <a:stCxn id="408" idx="0"/>
          </p:cNvCxnSpPr>
          <p:nvPr/>
        </p:nvCxnSpPr>
        <p:spPr>
          <a:xfrm rot="5400000" flipH="1" flipV="1">
            <a:off x="12958158" y="-7939"/>
            <a:ext cx="368261" cy="282477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9190370" y="-166460"/>
            <a:ext cx="368807" cy="3089686"/>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56994" y="785895"/>
            <a:ext cx="824376" cy="844730"/>
          </a:xfrm>
          <a:prstGeom prst="ellipse">
            <a:avLst/>
          </a:prstGeom>
        </p:spPr>
      </p:pic>
      <p:grpSp>
        <p:nvGrpSpPr>
          <p:cNvPr id="98" name="Group 97">
            <a:extLst>
              <a:ext uri="{FF2B5EF4-FFF2-40B4-BE49-F238E27FC236}">
                <a16:creationId xmlns:a16="http://schemas.microsoft.com/office/drawing/2014/main" id="{BCCA2346-231F-405A-BB91-6092D29A284A}"/>
              </a:ext>
            </a:extLst>
          </p:cNvPr>
          <p:cNvGrpSpPr/>
          <p:nvPr/>
        </p:nvGrpSpPr>
        <p:grpSpPr>
          <a:xfrm>
            <a:off x="5752822" y="4582817"/>
            <a:ext cx="5940704" cy="3379277"/>
            <a:chOff x="5517398" y="4187566"/>
            <a:chExt cx="5693276" cy="3260571"/>
          </a:xfrm>
        </p:grpSpPr>
        <p:sp>
          <p:nvSpPr>
            <p:cNvPr id="402" name="TextBox 401">
              <a:extLst>
                <a:ext uri="{FF2B5EF4-FFF2-40B4-BE49-F238E27FC236}">
                  <a16:creationId xmlns:a16="http://schemas.microsoft.com/office/drawing/2014/main" id="{41DF23A7-5678-4BF0-B380-D5BAB548B932}"/>
                </a:ext>
              </a:extLst>
            </p:cNvPr>
            <p:cNvSpPr txBox="1"/>
            <p:nvPr/>
          </p:nvSpPr>
          <p:spPr>
            <a:xfrm>
              <a:off x="8929230" y="4249736"/>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929230" y="5000460"/>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40566" y="6758108"/>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943114" y="5828275"/>
              <a:ext cx="2267560"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8144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sp>
          <p:nvSpPr>
            <p:cNvPr id="422" name="TextBox 421">
              <a:extLst>
                <a:ext uri="{FF2B5EF4-FFF2-40B4-BE49-F238E27FC236}">
                  <a16:creationId xmlns:a16="http://schemas.microsoft.com/office/drawing/2014/main" id="{DCCE363D-2477-4427-A164-C3B378DFD8F5}"/>
                </a:ext>
              </a:extLst>
            </p:cNvPr>
            <p:cNvSpPr txBox="1"/>
            <p:nvPr/>
          </p:nvSpPr>
          <p:spPr>
            <a:xfrm>
              <a:off x="5834101" y="5062187"/>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Paola Gomez</a:t>
              </a:r>
            </a:p>
            <a:p>
              <a:r>
                <a:rPr lang="en-US" sz="1001" b="1" dirty="0">
                  <a:solidFill>
                    <a:schemeClr val="bg1"/>
                  </a:solidFill>
                </a:rPr>
                <a:t>              Prj Mgr, TXA, MEX</a:t>
              </a:r>
              <a:endParaRPr lang="en-US" sz="1200" b="1" dirty="0">
                <a:solidFill>
                  <a:schemeClr val="bg1"/>
                </a:solidFill>
              </a:endParaRPr>
            </a:p>
            <a:p>
              <a:r>
                <a:rPr lang="en-US" sz="1001" dirty="0">
                  <a:solidFill>
                    <a:schemeClr val="bg1"/>
                  </a:solidFill>
                </a:rPr>
                <a:t>             </a:t>
              </a:r>
              <a:r>
                <a:rPr lang="en-US" sz="900" dirty="0">
                  <a:solidFill>
                    <a:schemeClr val="bg1"/>
                  </a:solidFill>
                </a:rPr>
                <a:t>QVE, Reb, Risk Mitigation, CoS</a:t>
              </a:r>
              <a:endParaRPr lang="en-US" sz="1200" dirty="0">
                <a:solidFill>
                  <a:schemeClr val="bg1"/>
                </a:solidFill>
              </a:endParaRP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55374" y="4187566"/>
              <a:ext cx="716552" cy="70768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8" name="Picture 4" descr="https://spiceportal.schneider-electric.com/image/user_male_portrait?img_id=38669874&amp;img_id_token=TNgNqIMl3Y9jai0vkaLeSUmRrCY%3D&amp;t=1527601975880">
              <a:extLst>
                <a:ext uri="{FF2B5EF4-FFF2-40B4-BE49-F238E27FC236}">
                  <a16:creationId xmlns:a16="http://schemas.microsoft.com/office/drawing/2014/main" id="{2AC95D79-D914-4ED6-9F73-0B05AEBF0078}"/>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565400" y="5048418"/>
              <a:ext cx="725901" cy="716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646260" y="4245167"/>
              <a:ext cx="751068" cy="69459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667915" y="4992652"/>
              <a:ext cx="718517" cy="71485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573667" y="6728176"/>
              <a:ext cx="714549" cy="71996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8674413" y="5815354"/>
              <a:ext cx="725902" cy="69139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93" name="TextBox 392">
              <a:extLst>
                <a:ext uri="{FF2B5EF4-FFF2-40B4-BE49-F238E27FC236}">
                  <a16:creationId xmlns:a16="http://schemas.microsoft.com/office/drawing/2014/main" id="{B2FE550D-8773-4997-A5F5-258329BE0CA0}"/>
                </a:ext>
              </a:extLst>
            </p:cNvPr>
            <p:cNvSpPr txBox="1"/>
            <p:nvPr/>
          </p:nvSpPr>
          <p:spPr>
            <a:xfrm>
              <a:off x="5845379" y="5935926"/>
              <a:ext cx="2281444"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5517398" y="5835268"/>
              <a:ext cx="832647" cy="819187"/>
            </a:xfrm>
            <a:prstGeom prst="ellipse">
              <a:avLst/>
            </a:prstGeom>
            <a:ln w="12700" cap="rnd">
              <a:solidFill>
                <a:schemeClr val="bg1"/>
              </a:solidFill>
              <a:prstDash val="solid"/>
            </a:ln>
            <a:effectLst/>
          </p:spPr>
        </p:pic>
      </p:grpSp>
      <p:pic>
        <p:nvPicPr>
          <p:cNvPr id="548" name="Picture 547">
            <a:extLst>
              <a:ext uri="{FF2B5EF4-FFF2-40B4-BE49-F238E27FC236}">
                <a16:creationId xmlns:a16="http://schemas.microsoft.com/office/drawing/2014/main" id="{DE86E4AD-92F8-4D99-A273-112032934E44}"/>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5495272" y="3479046"/>
            <a:ext cx="702859" cy="728211"/>
          </a:xfrm>
          <a:prstGeom prst="ellipse">
            <a:avLst/>
          </a:prstGeom>
          <a:ln w="12700" cap="rnd">
            <a:solidFill>
              <a:schemeClr val="bg1"/>
            </a:solidFill>
            <a:prstDash val="solid"/>
          </a:ln>
          <a:effectLst/>
        </p:spPr>
      </p:pic>
      <p:sp>
        <p:nvSpPr>
          <p:cNvPr id="536" name="Rectangle 535">
            <a:extLst>
              <a:ext uri="{FF2B5EF4-FFF2-40B4-BE49-F238E27FC236}">
                <a16:creationId xmlns:a16="http://schemas.microsoft.com/office/drawing/2014/main" id="{03B733C5-0208-45A1-A1C4-DFE11B06B559}"/>
              </a:ext>
            </a:extLst>
          </p:cNvPr>
          <p:cNvSpPr/>
          <p:nvPr/>
        </p:nvSpPr>
        <p:spPr>
          <a:xfrm>
            <a:off x="22210981" y="3894958"/>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grpSp>
        <p:nvGrpSpPr>
          <p:cNvPr id="62" name="Group 61">
            <a:extLst>
              <a:ext uri="{FF2B5EF4-FFF2-40B4-BE49-F238E27FC236}">
                <a16:creationId xmlns:a16="http://schemas.microsoft.com/office/drawing/2014/main" id="{2B0522BA-8A57-4772-99D8-8CCDD9CBD0A8}"/>
              </a:ext>
            </a:extLst>
          </p:cNvPr>
          <p:cNvGrpSpPr/>
          <p:nvPr/>
        </p:nvGrpSpPr>
        <p:grpSpPr>
          <a:xfrm>
            <a:off x="22700398" y="4500592"/>
            <a:ext cx="8102566" cy="1905718"/>
            <a:chOff x="23435456" y="4792134"/>
            <a:chExt cx="8024941" cy="1688569"/>
          </a:xfrm>
        </p:grpSpPr>
        <p:sp>
          <p:nvSpPr>
            <p:cNvPr id="754" name="TextBox 753">
              <a:extLst>
                <a:ext uri="{FF2B5EF4-FFF2-40B4-BE49-F238E27FC236}">
                  <a16:creationId xmlns:a16="http://schemas.microsoft.com/office/drawing/2014/main" id="{04E33C86-4340-466E-B9F3-D0A9F25899E8}"/>
                </a:ext>
              </a:extLst>
            </p:cNvPr>
            <p:cNvSpPr txBox="1"/>
            <p:nvPr/>
          </p:nvSpPr>
          <p:spPr>
            <a:xfrm>
              <a:off x="26330965" y="4880482"/>
              <a:ext cx="2320856" cy="6001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  Luis Perez</a:t>
              </a:r>
            </a:p>
            <a:p>
              <a:r>
                <a:rPr lang="en-US" sz="1200" b="1" dirty="0">
                  <a:solidFill>
                    <a:schemeClr val="bg1"/>
                  </a:solidFill>
                </a:rPr>
                <a:t>             </a:t>
              </a:r>
              <a:r>
                <a:rPr lang="en-US" sz="800" b="1" dirty="0">
                  <a:solidFill>
                    <a:schemeClr val="bg1"/>
                  </a:solidFill>
                </a:rPr>
                <a:t> </a:t>
              </a:r>
              <a:r>
                <a:rPr lang="en-US" sz="1000" b="1" dirty="0">
                  <a:solidFill>
                    <a:schemeClr val="bg1"/>
                  </a:solidFill>
                </a:rPr>
                <a:t>IT Analyst, MTY, MEX</a:t>
              </a:r>
            </a:p>
            <a:p>
              <a:r>
                <a:rPr lang="en-US" sz="700" b="1" dirty="0">
                  <a:solidFill>
                    <a:schemeClr val="bg1"/>
                  </a:solidFill>
                </a:rPr>
                <a:t>                       Web Apps Development</a:t>
              </a:r>
              <a:endParaRPr lang="en-US" sz="1000" b="1" dirty="0">
                <a:solidFill>
                  <a:schemeClr val="bg1"/>
                </a:solidFill>
              </a:endParaRPr>
            </a:p>
          </p:txBody>
        </p:sp>
        <p:sp>
          <p:nvSpPr>
            <p:cNvPr id="752" name="TextBox 751">
              <a:extLst>
                <a:ext uri="{FF2B5EF4-FFF2-40B4-BE49-F238E27FC236}">
                  <a16:creationId xmlns:a16="http://schemas.microsoft.com/office/drawing/2014/main" id="{2BE91872-66DB-4EF9-9216-AE738410F54E}"/>
                </a:ext>
              </a:extLst>
            </p:cNvPr>
            <p:cNvSpPr txBox="1"/>
            <p:nvPr/>
          </p:nvSpPr>
          <p:spPr>
            <a:xfrm>
              <a:off x="29058664" y="4825500"/>
              <a:ext cx="228771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Karla Garcia</a:t>
              </a:r>
            </a:p>
            <a:p>
              <a:r>
                <a:rPr lang="en-US" sz="1200" b="1" dirty="0">
                  <a:solidFill>
                    <a:schemeClr val="bg1"/>
                  </a:solidFill>
                </a:rPr>
                <a:t>             </a:t>
              </a:r>
              <a:r>
                <a:rPr lang="en-US" sz="1001" b="1" dirty="0">
                  <a:solidFill>
                    <a:schemeClr val="bg1"/>
                  </a:solidFill>
                </a:rPr>
                <a:t>IT Intern, MTY, MEX</a:t>
              </a:r>
            </a:p>
            <a:p>
              <a:r>
                <a:rPr lang="en-US" sz="700" b="1" dirty="0">
                  <a:solidFill>
                    <a:schemeClr val="bg1"/>
                  </a:solidFill>
                </a:rPr>
                <a:t>                     </a:t>
              </a:r>
              <a:r>
                <a:rPr lang="en-US" sz="1001" dirty="0">
                  <a:solidFill>
                    <a:schemeClr val="bg1"/>
                  </a:solidFill>
                </a:rPr>
                <a:t>Web Apps Development</a:t>
              </a:r>
            </a:p>
          </p:txBody>
        </p:sp>
        <p:cxnSp>
          <p:nvCxnSpPr>
            <p:cNvPr id="731" name="Straight Arrow Connector 730">
              <a:extLst>
                <a:ext uri="{FF2B5EF4-FFF2-40B4-BE49-F238E27FC236}">
                  <a16:creationId xmlns:a16="http://schemas.microsoft.com/office/drawing/2014/main" id="{BA3C0FC4-0366-445C-B857-665E269FDEE2}"/>
                </a:ext>
              </a:extLst>
            </p:cNvPr>
            <p:cNvCxnSpPr>
              <a:cxnSpLocks/>
            </p:cNvCxnSpPr>
            <p:nvPr/>
          </p:nvCxnSpPr>
          <p:spPr>
            <a:xfrm>
              <a:off x="25423289" y="6176369"/>
              <a:ext cx="18764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0" name="TextBox 749">
              <a:extLst>
                <a:ext uri="{FF2B5EF4-FFF2-40B4-BE49-F238E27FC236}">
                  <a16:creationId xmlns:a16="http://schemas.microsoft.com/office/drawing/2014/main" id="{CF85649A-785B-49BF-96E9-94178B86DFE4}"/>
                </a:ext>
              </a:extLst>
            </p:cNvPr>
            <p:cNvSpPr txBox="1"/>
            <p:nvPr/>
          </p:nvSpPr>
          <p:spPr>
            <a:xfrm>
              <a:off x="29139541" y="5868752"/>
              <a:ext cx="2320856" cy="4308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Open Position</a:t>
              </a:r>
            </a:p>
            <a:p>
              <a:pPr algn="just"/>
              <a:r>
                <a:rPr lang="en-US" sz="800" b="1" dirty="0">
                  <a:solidFill>
                    <a:schemeClr val="bg1"/>
                  </a:solidFill>
                </a:rPr>
                <a:t>                 </a:t>
              </a:r>
              <a:endParaRPr lang="en-US" sz="1001" dirty="0">
                <a:solidFill>
                  <a:schemeClr val="bg1"/>
                </a:solidFill>
              </a:endParaRPr>
            </a:p>
          </p:txBody>
        </p:sp>
        <p:sp>
          <p:nvSpPr>
            <p:cNvPr id="751" name="Oval 750">
              <a:extLst>
                <a:ext uri="{FF2B5EF4-FFF2-40B4-BE49-F238E27FC236}">
                  <a16:creationId xmlns:a16="http://schemas.microsoft.com/office/drawing/2014/main" id="{E8798665-F839-45E1-AA85-04EE44208562}"/>
                </a:ext>
              </a:extLst>
            </p:cNvPr>
            <p:cNvSpPr/>
            <p:nvPr/>
          </p:nvSpPr>
          <p:spPr>
            <a:xfrm>
              <a:off x="28954835" y="5737807"/>
              <a:ext cx="696962" cy="68656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8" name="TextBox 747">
              <a:extLst>
                <a:ext uri="{FF2B5EF4-FFF2-40B4-BE49-F238E27FC236}">
                  <a16:creationId xmlns:a16="http://schemas.microsoft.com/office/drawing/2014/main" id="{6DC57903-2F4E-4B31-8164-DB803169CDC8}"/>
                </a:ext>
              </a:extLst>
            </p:cNvPr>
            <p:cNvSpPr txBox="1"/>
            <p:nvPr/>
          </p:nvSpPr>
          <p:spPr>
            <a:xfrm>
              <a:off x="23590751" y="5769679"/>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Jean Alvarado</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sp>
          <p:nvSpPr>
            <p:cNvPr id="746" name="TextBox 745">
              <a:extLst>
                <a:ext uri="{FF2B5EF4-FFF2-40B4-BE49-F238E27FC236}">
                  <a16:creationId xmlns:a16="http://schemas.microsoft.com/office/drawing/2014/main" id="{B9F1B36A-7C9E-4D66-8B69-5E40CC0DA50F}"/>
                </a:ext>
              </a:extLst>
            </p:cNvPr>
            <p:cNvSpPr txBox="1"/>
            <p:nvPr/>
          </p:nvSpPr>
          <p:spPr>
            <a:xfrm>
              <a:off x="23590751" y="4844874"/>
              <a:ext cx="2320856"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1001" b="1" dirty="0">
                  <a:solidFill>
                    <a:schemeClr val="bg1"/>
                  </a:solidFill>
                </a:rPr>
                <a:t>                </a:t>
              </a:r>
              <a:r>
                <a:rPr lang="en-US" sz="1001" dirty="0">
                  <a:solidFill>
                    <a:schemeClr val="bg1"/>
                  </a:solidFill>
                </a:rPr>
                <a:t>IT Coordination / </a:t>
              </a:r>
              <a:r>
                <a:rPr lang="en-US" sz="1001" b="1" dirty="0">
                  <a:solidFill>
                    <a:schemeClr val="bg1"/>
                  </a:solidFill>
                </a:rPr>
                <a:t>Web</a:t>
              </a:r>
              <a:r>
                <a:rPr lang="en-US" sz="1001"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23435456" y="4814227"/>
              <a:ext cx="715759" cy="70554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722" name="Straight Connector 721">
              <a:extLst>
                <a:ext uri="{FF2B5EF4-FFF2-40B4-BE49-F238E27FC236}">
                  <a16:creationId xmlns:a16="http://schemas.microsoft.com/office/drawing/2014/main" id="{5C423112-A64A-4392-AC2E-489D5190AC20}"/>
                </a:ext>
              </a:extLst>
            </p:cNvPr>
            <p:cNvCxnSpPr>
              <a:cxnSpLocks/>
            </p:cNvCxnSpPr>
            <p:nvPr/>
          </p:nvCxnSpPr>
          <p:spPr>
            <a:xfrm>
              <a:off x="25366292" y="5411684"/>
              <a:ext cx="23250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5850696E-4EE5-452C-93B9-1AB6593FBDBD}"/>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rot="10800000" flipV="1">
              <a:off x="26203167" y="4825501"/>
              <a:ext cx="698968" cy="69896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49" name="Picture 148">
              <a:extLst>
                <a:ext uri="{FF2B5EF4-FFF2-40B4-BE49-F238E27FC236}">
                  <a16:creationId xmlns:a16="http://schemas.microsoft.com/office/drawing/2014/main" id="{0E98658D-AFC4-45D6-9DD9-A866ADE31627}"/>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8876009" y="4792134"/>
              <a:ext cx="742057" cy="74205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5" name="Picture 394">
              <a:extLst>
                <a:ext uri="{FF2B5EF4-FFF2-40B4-BE49-F238E27FC236}">
                  <a16:creationId xmlns:a16="http://schemas.microsoft.com/office/drawing/2014/main" id="{EDA29C48-9DFB-43A0-BFEF-D29E5A0D8043}"/>
                </a:ext>
              </a:extLst>
            </p:cNvPr>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23437651" y="5743926"/>
              <a:ext cx="692182" cy="695331"/>
            </a:xfrm>
            <a:prstGeom prst="ellipse">
              <a:avLst/>
            </a:prstGeom>
            <a:ln w="63500" cap="rnd">
              <a:noFill/>
            </a:ln>
            <a:effectLst/>
          </p:spPr>
        </p:pic>
        <p:pic>
          <p:nvPicPr>
            <p:cNvPr id="372" name="Picture 371">
              <a:extLst>
                <a:ext uri="{FF2B5EF4-FFF2-40B4-BE49-F238E27FC236}">
                  <a16:creationId xmlns:a16="http://schemas.microsoft.com/office/drawing/2014/main" id="{3546F6CE-D880-4107-858B-01FBF3B838DF}"/>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9058664" y="5753688"/>
              <a:ext cx="488285" cy="610355"/>
            </a:xfrm>
            <a:prstGeom prst="rect">
              <a:avLst/>
            </a:prstGeom>
          </p:spPr>
        </p:pic>
        <p:sp>
          <p:nvSpPr>
            <p:cNvPr id="378" name="TextBox 377">
              <a:extLst>
                <a:ext uri="{FF2B5EF4-FFF2-40B4-BE49-F238E27FC236}">
                  <a16:creationId xmlns:a16="http://schemas.microsoft.com/office/drawing/2014/main" id="{BD9D3C8F-5C44-4933-BCCE-5F94412EE583}"/>
                </a:ext>
              </a:extLst>
            </p:cNvPr>
            <p:cNvSpPr txBox="1"/>
            <p:nvPr/>
          </p:nvSpPr>
          <p:spPr>
            <a:xfrm>
              <a:off x="26307591" y="5819744"/>
              <a:ext cx="2320856" cy="6158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Mezquitic</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394" name="Picture 393">
              <a:extLst>
                <a:ext uri="{FF2B5EF4-FFF2-40B4-BE49-F238E27FC236}">
                  <a16:creationId xmlns:a16="http://schemas.microsoft.com/office/drawing/2014/main" id="{A7DB951F-783E-4182-98A0-C04F6A113D85}"/>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26153153" y="5783847"/>
              <a:ext cx="696962" cy="696856"/>
            </a:xfrm>
            <a:prstGeom prst="ellipse">
              <a:avLst/>
            </a:prstGeom>
            <a:ln w="63500" cap="rnd">
              <a:noFill/>
            </a:ln>
            <a:effectLst/>
          </p:spPr>
        </p:pic>
      </p:grpSp>
      <p:cxnSp>
        <p:nvCxnSpPr>
          <p:cNvPr id="559" name="Straight Arrow Connector 558">
            <a:extLst>
              <a:ext uri="{FF2B5EF4-FFF2-40B4-BE49-F238E27FC236}">
                <a16:creationId xmlns:a16="http://schemas.microsoft.com/office/drawing/2014/main" id="{ABCF636D-12DF-43B2-A297-673E81579A71}"/>
              </a:ext>
            </a:extLst>
          </p:cNvPr>
          <p:cNvCxnSpPr>
            <a:cxnSpLocks/>
          </p:cNvCxnSpPr>
          <p:nvPr/>
        </p:nvCxnSpPr>
        <p:spPr>
          <a:xfrm>
            <a:off x="26777261" y="2599987"/>
            <a:ext cx="0" cy="23774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Rectangle 322">
            <a:extLst>
              <a:ext uri="{FF2B5EF4-FFF2-40B4-BE49-F238E27FC236}">
                <a16:creationId xmlns:a16="http://schemas.microsoft.com/office/drawing/2014/main" id="{5BEDEDD3-6E81-4736-BCB1-FBAA5D7CFE34}"/>
              </a:ext>
            </a:extLst>
          </p:cNvPr>
          <p:cNvSpPr/>
          <p:nvPr/>
        </p:nvSpPr>
        <p:spPr>
          <a:xfrm>
            <a:off x="22210980" y="6573502"/>
            <a:ext cx="2965431"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n-US" sz="1200" b="1" dirty="0">
                <a:solidFill>
                  <a:schemeClr val="bg1"/>
                </a:solidFill>
              </a:rPr>
              <a:t>Idea Generation &amp; Evolution</a:t>
            </a:r>
            <a:endParaRPr lang="en-US" sz="100" b="1" dirty="0">
              <a:solidFill>
                <a:schemeClr val="bg1"/>
              </a:solidFill>
            </a:endParaRPr>
          </a:p>
        </p:txBody>
      </p:sp>
      <p:grpSp>
        <p:nvGrpSpPr>
          <p:cNvPr id="37" name="Group 36">
            <a:extLst>
              <a:ext uri="{FF2B5EF4-FFF2-40B4-BE49-F238E27FC236}">
                <a16:creationId xmlns:a16="http://schemas.microsoft.com/office/drawing/2014/main" id="{C2D802AB-3DF6-4E48-AE1C-2CD789B6E771}"/>
              </a:ext>
            </a:extLst>
          </p:cNvPr>
          <p:cNvGrpSpPr/>
          <p:nvPr/>
        </p:nvGrpSpPr>
        <p:grpSpPr>
          <a:xfrm>
            <a:off x="1572063" y="2878929"/>
            <a:ext cx="3194381" cy="3903267"/>
            <a:chOff x="1667197" y="2949234"/>
            <a:chExt cx="3021522" cy="3600990"/>
          </a:xfrm>
        </p:grpSpPr>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1667197" y="3122414"/>
              <a:ext cx="0" cy="30514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1876696" y="3414848"/>
              <a:ext cx="745801" cy="71701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3" name="Straight Arrow Connector 202">
              <a:extLst>
                <a:ext uri="{FF2B5EF4-FFF2-40B4-BE49-F238E27FC236}">
                  <a16:creationId xmlns:a16="http://schemas.microsoft.com/office/drawing/2014/main" id="{512FF841-8FFD-4327-8F50-625A81D2A15E}"/>
                </a:ext>
              </a:extLst>
            </p:cNvPr>
            <p:cNvCxnSpPr>
              <a:cxnSpLocks/>
            </p:cNvCxnSpPr>
            <p:nvPr/>
          </p:nvCxnSpPr>
          <p:spPr>
            <a:xfrm>
              <a:off x="3587833" y="4524272"/>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3587833" y="5408678"/>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a:extLst>
                <a:ext uri="{FF2B5EF4-FFF2-40B4-BE49-F238E27FC236}">
                  <a16:creationId xmlns:a16="http://schemas.microsoft.com/office/drawing/2014/main" id="{105495E8-E97F-4F3E-B0F8-AEF75451975D}"/>
                </a:ext>
              </a:extLst>
            </p:cNvPr>
            <p:cNvSpPr/>
            <p:nvPr/>
          </p:nvSpPr>
          <p:spPr>
            <a:xfrm>
              <a:off x="1892742" y="5054497"/>
              <a:ext cx="717991" cy="72716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1920108" y="2949234"/>
              <a:ext cx="256695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1689817" y="3122414"/>
              <a:ext cx="221981" cy="613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3598779" y="3740281"/>
              <a:ext cx="205196"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1896942" y="5833944"/>
              <a:ext cx="2655793" cy="716280"/>
              <a:chOff x="-776034" y="2261312"/>
              <a:chExt cx="1771676" cy="461194"/>
            </a:xfrm>
          </p:grpSpPr>
          <p:sp>
            <p:nvSpPr>
              <p:cNvPr id="318" name="TextBox 317">
                <a:extLst>
                  <a:ext uri="{FF2B5EF4-FFF2-40B4-BE49-F238E27FC236}">
                    <a16:creationId xmlns:a16="http://schemas.microsoft.com/office/drawing/2014/main" id="{3426C234-09AC-4955-AACB-2E122016CFFE}"/>
                  </a:ext>
                </a:extLst>
              </p:cNvPr>
              <p:cNvSpPr txBox="1"/>
              <p:nvPr/>
            </p:nvSpPr>
            <p:spPr>
              <a:xfrm>
                <a:off x="-666668" y="2301786"/>
                <a:ext cx="1662310" cy="39658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1" b="1" dirty="0">
                    <a:solidFill>
                      <a:schemeClr val="bg1"/>
                    </a:solidFill>
                  </a:rPr>
                  <a:t>Marlene Garza</a:t>
                </a:r>
              </a:p>
              <a:p>
                <a:r>
                  <a:rPr lang="en-US" sz="1001" b="1" dirty="0">
                    <a:solidFill>
                      <a:schemeClr val="bg1"/>
                    </a:solidFill>
                  </a:rPr>
                  <a:t>                Energy, MTY MX  </a:t>
                </a:r>
                <a:r>
                  <a:rPr lang="en-US" sz="500" b="1" dirty="0">
                    <a:solidFill>
                      <a:schemeClr val="bg1"/>
                    </a:solidFill>
                  </a:rPr>
                  <a:t> </a:t>
                </a:r>
              </a:p>
              <a:p>
                <a:r>
                  <a:rPr lang="en-US" sz="500" b="1" dirty="0">
                    <a:solidFill>
                      <a:schemeClr val="bg1"/>
                    </a:solidFill>
                  </a:rPr>
                  <a:t>                                </a:t>
                </a:r>
                <a:r>
                  <a:rPr lang="en-US" sz="900" b="1" dirty="0">
                    <a:solidFill>
                      <a:schemeClr val="bg1"/>
                    </a:solidFill>
                  </a:rPr>
                  <a:t>PES &amp; MOVE administrator</a:t>
                </a:r>
                <a:r>
                  <a:rPr lang="en-US" sz="900" dirty="0">
                    <a:solidFill>
                      <a:schemeClr val="bg1"/>
                    </a:solidFill>
                  </a:rPr>
                  <a:t>.</a:t>
                </a:r>
                <a:endParaRPr lang="en-US" sz="1001" dirty="0">
                  <a:solidFill>
                    <a:schemeClr val="bg1"/>
                  </a:solidFill>
                </a:endParaRPr>
              </a:p>
            </p:txBody>
          </p:sp>
          <p:sp>
            <p:nvSpPr>
              <p:cNvPr id="319" name="Oval 318">
                <a:extLst>
                  <a:ext uri="{FF2B5EF4-FFF2-40B4-BE49-F238E27FC236}">
                    <a16:creationId xmlns:a16="http://schemas.microsoft.com/office/drawing/2014/main" id="{8C183513-A996-49E1-8E88-BF1CC50F30E9}"/>
                  </a:ext>
                </a:extLst>
              </p:cNvPr>
              <p:cNvSpPr/>
              <p:nvPr/>
            </p:nvSpPr>
            <p:spPr>
              <a:xfrm>
                <a:off x="-776034" y="2261312"/>
                <a:ext cx="485056" cy="46119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762148" y="2268066"/>
                <a:ext cx="468286" cy="45404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1885391" y="3419166"/>
              <a:ext cx="2664736" cy="717011"/>
              <a:chOff x="-834711" y="888682"/>
              <a:chExt cx="1777642" cy="461665"/>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a:picLocks noChangeAspect="1"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834711" y="888682"/>
                <a:ext cx="498517" cy="461665"/>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2610733" y="3488897"/>
              <a:ext cx="2077986" cy="461921"/>
            </a:xfrm>
            <a:prstGeom prst="rect">
              <a:avLst/>
            </a:prstGeom>
            <a:noFill/>
          </p:spPr>
          <p:txBody>
            <a:bodyPr wrap="square" rtlCol="0">
              <a:spAutoFit/>
            </a:bodyPr>
            <a:lstStyle/>
            <a:p>
              <a:r>
                <a:rPr lang="en-US" sz="1401" b="1" dirty="0">
                  <a:solidFill>
                    <a:schemeClr val="bg1"/>
                  </a:solidFill>
                </a:rPr>
                <a:t>Karthik Machiraju</a:t>
              </a:r>
            </a:p>
            <a:p>
              <a:r>
                <a:rPr lang="en-US" sz="1001" b="1" dirty="0">
                  <a:solidFill>
                    <a:schemeClr val="bg1"/>
                  </a:solidFill>
                </a:rPr>
                <a:t>Retail, Erlanger, KTz</a:t>
              </a:r>
            </a:p>
          </p:txBody>
        </p:sp>
        <p:sp>
          <p:nvSpPr>
            <p:cNvPr id="269" name="Rectangle 268">
              <a:extLst>
                <a:ext uri="{FF2B5EF4-FFF2-40B4-BE49-F238E27FC236}">
                  <a16:creationId xmlns:a16="http://schemas.microsoft.com/office/drawing/2014/main" id="{2E136C4D-B6D5-47CC-9616-CE08B4F4FCF3}"/>
                </a:ext>
              </a:extLst>
            </p:cNvPr>
            <p:cNvSpPr/>
            <p:nvPr/>
          </p:nvSpPr>
          <p:spPr>
            <a:xfrm>
              <a:off x="2240870" y="4294009"/>
              <a:ext cx="2307949" cy="6205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Lei Zackschewski</a:t>
              </a:r>
            </a:p>
            <a:p>
              <a:r>
                <a:rPr lang="en-US" sz="1050" b="1" dirty="0">
                  <a:solidFill>
                    <a:schemeClr val="bg1"/>
                  </a:solidFill>
                </a:rPr>
                <a:t>           Partner Projects, Peru, IN</a:t>
              </a:r>
              <a:endParaRPr lang="en-US" sz="1000" dirty="0"/>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1894044" y="5047591"/>
              <a:ext cx="2655061" cy="717010"/>
              <a:chOff x="-828773" y="1927821"/>
              <a:chExt cx="1771188" cy="461664"/>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597215" y="1946585"/>
                <a:ext cx="1539630" cy="409886"/>
                <a:chOff x="-531964" y="2001168"/>
                <a:chExt cx="1539630" cy="409886"/>
              </a:xfrm>
            </p:grpSpPr>
            <p:sp>
              <p:nvSpPr>
                <p:cNvPr id="267" name="Rectangle 266">
                  <a:extLst>
                    <a:ext uri="{FF2B5EF4-FFF2-40B4-BE49-F238E27FC236}">
                      <a16:creationId xmlns:a16="http://schemas.microsoft.com/office/drawing/2014/main" id="{5CA8A285-FA75-4DED-8538-76499F620047}"/>
                    </a:ext>
                  </a:extLst>
                </p:cNvPr>
                <p:cNvSpPr/>
                <p:nvPr/>
              </p:nvSpPr>
              <p:spPr>
                <a:xfrm>
                  <a:off x="-531964" y="2011483"/>
                  <a:ext cx="153963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297967" y="2001168"/>
                  <a:ext cx="1148914" cy="396586"/>
                </a:xfrm>
                <a:prstGeom prst="rect">
                  <a:avLst/>
                </a:prstGeom>
                <a:noFill/>
              </p:spPr>
              <p:txBody>
                <a:bodyPr wrap="square" rtlCol="0">
                  <a:spAutoFit/>
                </a:bodyPr>
                <a:lstStyle/>
                <a:p>
                  <a:r>
                    <a:rPr lang="en-US" sz="1401" b="1" dirty="0">
                      <a:solidFill>
                        <a:schemeClr val="bg1"/>
                      </a:solidFill>
                    </a:rPr>
                    <a:t>Alejandra Romero</a:t>
                  </a:r>
                </a:p>
                <a:p>
                  <a:r>
                    <a:rPr lang="en-US" sz="1001" b="1" dirty="0">
                      <a:solidFill>
                        <a:schemeClr val="bg1"/>
                      </a:solidFill>
                    </a:rPr>
                    <a:t> Industry, EcoBuildings &amp; IT, MTY, MEX</a:t>
                  </a: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828773" y="1927821"/>
                <a:ext cx="480942" cy="46166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p:cNvCxnSpPr>
            <p:nvPr/>
          </p:nvCxnSpPr>
          <p:spPr>
            <a:xfrm>
              <a:off x="1667197" y="3798307"/>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1692632" y="458090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p:cNvCxnSpPr>
            <p:nvPr/>
          </p:nvCxnSpPr>
          <p:spPr>
            <a:xfrm>
              <a:off x="1671498" y="5392165"/>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1675142" y="6180898"/>
              <a:ext cx="20519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0" name="Oval 339">
            <a:extLst>
              <a:ext uri="{FF2B5EF4-FFF2-40B4-BE49-F238E27FC236}">
                <a16:creationId xmlns:a16="http://schemas.microsoft.com/office/drawing/2014/main" id="{1B328D7E-2352-4BC3-B09A-07D2E5912B94}"/>
              </a:ext>
            </a:extLst>
          </p:cNvPr>
          <p:cNvSpPr/>
          <p:nvPr/>
        </p:nvSpPr>
        <p:spPr>
          <a:xfrm>
            <a:off x="1788036" y="4265016"/>
            <a:ext cx="766920" cy="74872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41" name="Picture 340">
            <a:extLst>
              <a:ext uri="{FF2B5EF4-FFF2-40B4-BE49-F238E27FC236}">
                <a16:creationId xmlns:a16="http://schemas.microsoft.com/office/drawing/2014/main" id="{957F056A-C26E-456B-97D5-920790E73F90}"/>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894880" y="4288636"/>
            <a:ext cx="546005" cy="682505"/>
          </a:xfrm>
          <a:prstGeom prst="rect">
            <a:avLst/>
          </a:prstGeom>
        </p:spPr>
      </p:pic>
      <p:grpSp>
        <p:nvGrpSpPr>
          <p:cNvPr id="97" name="Group 96">
            <a:extLst>
              <a:ext uri="{FF2B5EF4-FFF2-40B4-BE49-F238E27FC236}">
                <a16:creationId xmlns:a16="http://schemas.microsoft.com/office/drawing/2014/main" id="{A172FFB0-050A-4772-AA0A-8E90C895237C}"/>
              </a:ext>
            </a:extLst>
          </p:cNvPr>
          <p:cNvGrpSpPr/>
          <p:nvPr/>
        </p:nvGrpSpPr>
        <p:grpSpPr>
          <a:xfrm>
            <a:off x="12876577" y="4401785"/>
            <a:ext cx="7989778" cy="2838857"/>
            <a:chOff x="12528527" y="4224441"/>
            <a:chExt cx="8399404" cy="2475017"/>
          </a:xfrm>
        </p:grpSpPr>
        <p:sp>
          <p:nvSpPr>
            <p:cNvPr id="297" name="TextBox 296">
              <a:extLst>
                <a:ext uri="{FF2B5EF4-FFF2-40B4-BE49-F238E27FC236}">
                  <a16:creationId xmlns:a16="http://schemas.microsoft.com/office/drawing/2014/main" id="{05DDC344-CC3C-4093-B1F6-E34769D04C24}"/>
                </a:ext>
              </a:extLst>
            </p:cNvPr>
            <p:cNvSpPr txBox="1"/>
            <p:nvPr/>
          </p:nvSpPr>
          <p:spPr>
            <a:xfrm>
              <a:off x="13014551" y="4357112"/>
              <a:ext cx="2003209" cy="61593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769037" y="5186431"/>
              <a:ext cx="2351203" cy="52346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cxnSp>
          <p:nvCxnSpPr>
            <p:cNvPr id="238" name="Straight Arrow Connector 237">
              <a:extLst>
                <a:ext uri="{FF2B5EF4-FFF2-40B4-BE49-F238E27FC236}">
                  <a16:creationId xmlns:a16="http://schemas.microsoft.com/office/drawing/2014/main" id="{7166E69E-5475-4DD9-9758-DC300A8C6C60}"/>
                </a:ext>
              </a:extLst>
            </p:cNvPr>
            <p:cNvCxnSpPr>
              <a:cxnSpLocks/>
            </p:cNvCxnSpPr>
            <p:nvPr/>
          </p:nvCxnSpPr>
          <p:spPr>
            <a:xfrm>
              <a:off x="14884483" y="5460479"/>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1" name="TextBox 290">
              <a:extLst>
                <a:ext uri="{FF2B5EF4-FFF2-40B4-BE49-F238E27FC236}">
                  <a16:creationId xmlns:a16="http://schemas.microsoft.com/office/drawing/2014/main" id="{4F7E2B96-A103-443A-BD83-335003294A90}"/>
                </a:ext>
              </a:extLst>
            </p:cNvPr>
            <p:cNvSpPr txBox="1"/>
            <p:nvPr/>
          </p:nvSpPr>
          <p:spPr>
            <a:xfrm>
              <a:off x="15631860" y="5296905"/>
              <a:ext cx="2499846" cy="4616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cxnSp>
          <p:nvCxnSpPr>
            <p:cNvPr id="240" name="Straight Arrow Connector 239">
              <a:extLst>
                <a:ext uri="{FF2B5EF4-FFF2-40B4-BE49-F238E27FC236}">
                  <a16:creationId xmlns:a16="http://schemas.microsoft.com/office/drawing/2014/main" id="{F36B6B82-8559-4491-9D4A-0062301D61E9}"/>
                </a:ext>
              </a:extLst>
            </p:cNvPr>
            <p:cNvCxnSpPr>
              <a:cxnSpLocks/>
            </p:cNvCxnSpPr>
            <p:nvPr/>
          </p:nvCxnSpPr>
          <p:spPr>
            <a:xfrm>
              <a:off x="14907415" y="6320405"/>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1" name="Group 240">
              <a:extLst>
                <a:ext uri="{FF2B5EF4-FFF2-40B4-BE49-F238E27FC236}">
                  <a16:creationId xmlns:a16="http://schemas.microsoft.com/office/drawing/2014/main" id="{0A1D0381-3C6D-4CDD-933A-C23437AB9706}"/>
                </a:ext>
              </a:extLst>
            </p:cNvPr>
            <p:cNvGrpSpPr/>
            <p:nvPr/>
          </p:nvGrpSpPr>
          <p:grpSpPr>
            <a:xfrm>
              <a:off x="12569821" y="5926886"/>
              <a:ext cx="2561634" cy="772572"/>
              <a:chOff x="5566592" y="2662680"/>
              <a:chExt cx="1708863" cy="497439"/>
            </a:xfrm>
          </p:grpSpPr>
          <p:sp>
            <p:nvSpPr>
              <p:cNvPr id="288" name="TextBox 287">
                <a:extLst>
                  <a:ext uri="{FF2B5EF4-FFF2-40B4-BE49-F238E27FC236}">
                    <a16:creationId xmlns:a16="http://schemas.microsoft.com/office/drawing/2014/main" id="{FC931E18-4AEA-4BDE-91DF-31E3B9AF09B5}"/>
                  </a:ext>
                </a:extLst>
              </p:cNvPr>
              <p:cNvSpPr txBox="1"/>
              <p:nvPr/>
            </p:nvSpPr>
            <p:spPr>
              <a:xfrm>
                <a:off x="5622572" y="2714293"/>
                <a:ext cx="1652883"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Ricardo Ruiz</a:t>
                </a:r>
              </a:p>
              <a:p>
                <a:pPr algn="l"/>
                <a:r>
                  <a:rPr lang="en-US" sz="1001" dirty="0"/>
                  <a:t>                  </a:t>
                </a:r>
                <a:r>
                  <a:rPr lang="en-US" sz="601" dirty="0"/>
                  <a:t> </a:t>
                </a:r>
                <a:r>
                  <a:rPr lang="en-US" sz="1001" dirty="0"/>
                  <a:t>PM,  MTY MEX</a:t>
                </a:r>
              </a:p>
              <a:p>
                <a:pPr algn="l"/>
                <a:r>
                  <a:rPr lang="en-US" b="0" dirty="0"/>
                  <a:t>                    </a:t>
                </a:r>
                <a:r>
                  <a:rPr lang="en-US" sz="500" b="0" dirty="0"/>
                  <a:t> </a:t>
                </a:r>
                <a:r>
                  <a:rPr lang="en-US" b="0" dirty="0"/>
                  <a:t>QVE, CoS, SBO K1 and K2</a:t>
                </a:r>
              </a:p>
            </p:txBody>
          </p:sp>
          <p:pic>
            <p:nvPicPr>
              <p:cNvPr id="290" name="Picture 289">
                <a:extLst>
                  <a:ext uri="{FF2B5EF4-FFF2-40B4-BE49-F238E27FC236}">
                    <a16:creationId xmlns:a16="http://schemas.microsoft.com/office/drawing/2014/main" id="{E2D6DB4D-D8D8-4FE1-921D-BDC00C212A47}"/>
                  </a:ext>
                </a:extLst>
              </p:cNvPr>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5566592" y="2662680"/>
                <a:ext cx="497439" cy="497439"/>
              </a:xfrm>
              <a:prstGeom prst="ellipse">
                <a:avLst/>
              </a:prstGeom>
              <a:ln w="12700" cap="rnd">
                <a:solidFill>
                  <a:schemeClr val="bg1"/>
                </a:solidFill>
                <a:prstDash val="solid"/>
              </a:ln>
              <a:effectLst/>
            </p:spPr>
          </p:pic>
        </p:grpSp>
        <p:sp>
          <p:nvSpPr>
            <p:cNvPr id="285" name="TextBox 284">
              <a:extLst>
                <a:ext uri="{FF2B5EF4-FFF2-40B4-BE49-F238E27FC236}">
                  <a16:creationId xmlns:a16="http://schemas.microsoft.com/office/drawing/2014/main" id="{E5C869D6-3E1A-4D7C-8901-A52F030CD835}"/>
                </a:ext>
              </a:extLst>
            </p:cNvPr>
            <p:cNvSpPr txBox="1"/>
            <p:nvPr/>
          </p:nvSpPr>
          <p:spPr>
            <a:xfrm>
              <a:off x="15579632" y="4404994"/>
              <a:ext cx="2487627" cy="6004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cxnSp>
          <p:nvCxnSpPr>
            <p:cNvPr id="246" name="Straight Arrow Connector 245">
              <a:extLst>
                <a:ext uri="{FF2B5EF4-FFF2-40B4-BE49-F238E27FC236}">
                  <a16:creationId xmlns:a16="http://schemas.microsoft.com/office/drawing/2014/main" id="{2D790977-B5D1-405C-917C-F80AEFAFE845}"/>
                </a:ext>
              </a:extLst>
            </p:cNvPr>
            <p:cNvCxnSpPr>
              <a:cxnSpLocks/>
            </p:cNvCxnSpPr>
            <p:nvPr/>
          </p:nvCxnSpPr>
          <p:spPr>
            <a:xfrm>
              <a:off x="17901626" y="4622841"/>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946EBCF9-2491-4EDB-822A-82D5ED9D8F01}"/>
                </a:ext>
              </a:extLst>
            </p:cNvPr>
            <p:cNvGrpSpPr/>
            <p:nvPr/>
          </p:nvGrpSpPr>
          <p:grpSpPr>
            <a:xfrm>
              <a:off x="18458148" y="4325620"/>
              <a:ext cx="2469783" cy="696420"/>
              <a:chOff x="7568935" y="1565343"/>
              <a:chExt cx="1647589" cy="448407"/>
            </a:xfrm>
          </p:grpSpPr>
          <p:sp>
            <p:nvSpPr>
              <p:cNvPr id="282" name="TextBox 281">
                <a:extLst>
                  <a:ext uri="{FF2B5EF4-FFF2-40B4-BE49-F238E27FC236}">
                    <a16:creationId xmlns:a16="http://schemas.microsoft.com/office/drawing/2014/main" id="{34517230-5CE7-42AF-A52C-927155714660}"/>
                  </a:ext>
                </a:extLst>
              </p:cNvPr>
              <p:cNvSpPr txBox="1"/>
              <p:nvPr/>
            </p:nvSpPr>
            <p:spPr>
              <a:xfrm>
                <a:off x="7632336" y="1604470"/>
                <a:ext cx="1584188" cy="3457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7568935" y="1565343"/>
                <a:ext cx="448407" cy="448407"/>
              </a:xfrm>
              <a:prstGeom prst="ellipse">
                <a:avLst/>
              </a:prstGeom>
              <a:ln w="12700" cap="rnd">
                <a:solidFill>
                  <a:schemeClr val="bg1"/>
                </a:solidFill>
                <a:prstDash val="solid"/>
              </a:ln>
              <a:effectLst/>
            </p:spPr>
          </p:pic>
        </p:grpSp>
        <p:grpSp>
          <p:nvGrpSpPr>
            <p:cNvPr id="248" name="Group 247">
              <a:extLst>
                <a:ext uri="{FF2B5EF4-FFF2-40B4-BE49-F238E27FC236}">
                  <a16:creationId xmlns:a16="http://schemas.microsoft.com/office/drawing/2014/main" id="{B5A1BC43-07C5-4D51-9EA5-AEDF3432C273}"/>
                </a:ext>
              </a:extLst>
            </p:cNvPr>
            <p:cNvGrpSpPr/>
            <p:nvPr/>
          </p:nvGrpSpPr>
          <p:grpSpPr>
            <a:xfrm>
              <a:off x="18496215" y="5127976"/>
              <a:ext cx="2365538" cy="694622"/>
              <a:chOff x="8007249" y="2055508"/>
              <a:chExt cx="1578046" cy="447249"/>
            </a:xfrm>
          </p:grpSpPr>
          <p:sp>
            <p:nvSpPr>
              <p:cNvPr id="279" name="TextBox 278">
                <a:extLst>
                  <a:ext uri="{FF2B5EF4-FFF2-40B4-BE49-F238E27FC236}">
                    <a16:creationId xmlns:a16="http://schemas.microsoft.com/office/drawing/2014/main" id="{16887C6E-E16B-4D6C-AFB5-DF955C85C82B}"/>
                  </a:ext>
                </a:extLst>
              </p:cNvPr>
              <p:cNvSpPr txBox="1"/>
              <p:nvPr/>
            </p:nvSpPr>
            <p:spPr>
              <a:xfrm>
                <a:off x="8092127" y="2081300"/>
                <a:ext cx="1493168"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Angel Nunez</a:t>
                </a:r>
              </a:p>
              <a:p>
                <a:pPr algn="l"/>
                <a:r>
                  <a:rPr lang="en-US" sz="1001" dirty="0"/>
                  <a:t>              PM, MTY MEX</a:t>
                </a:r>
              </a:p>
              <a:p>
                <a:pPr algn="l"/>
                <a:r>
                  <a:rPr lang="en-US" sz="601" dirty="0"/>
                  <a:t>                        </a:t>
                </a:r>
                <a:r>
                  <a:rPr lang="en-US" sz="1001" b="0" dirty="0"/>
                  <a:t>SBO P1 D2-M2</a:t>
                </a:r>
              </a:p>
            </p:txBody>
          </p:sp>
          <p:pic>
            <p:nvPicPr>
              <p:cNvPr id="281" name="Picture 280">
                <a:extLst>
                  <a:ext uri="{FF2B5EF4-FFF2-40B4-BE49-F238E27FC236}">
                    <a16:creationId xmlns:a16="http://schemas.microsoft.com/office/drawing/2014/main" id="{391382EB-EE61-451B-9784-7A9864453877}"/>
                  </a:ext>
                </a:extLst>
              </p:cNvPr>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8007249" y="2055508"/>
                <a:ext cx="444989" cy="447249"/>
              </a:xfrm>
              <a:prstGeom prst="ellipse">
                <a:avLst/>
              </a:prstGeom>
              <a:ln w="12700" cap="rnd">
                <a:solidFill>
                  <a:schemeClr val="bg1"/>
                </a:solidFill>
                <a:prstDash val="solid"/>
              </a:ln>
              <a:effectLst/>
            </p:spPr>
          </p:pic>
        </p:grpSp>
        <p:cxnSp>
          <p:nvCxnSpPr>
            <p:cNvPr id="249" name="Straight Arrow Connector 248">
              <a:extLst>
                <a:ext uri="{FF2B5EF4-FFF2-40B4-BE49-F238E27FC236}">
                  <a16:creationId xmlns:a16="http://schemas.microsoft.com/office/drawing/2014/main" id="{1C8DBDD0-3BC2-471D-A82B-F4E7EE7EAE9B}"/>
                </a:ext>
              </a:extLst>
            </p:cNvPr>
            <p:cNvCxnSpPr>
              <a:cxnSpLocks/>
            </p:cNvCxnSpPr>
            <p:nvPr/>
          </p:nvCxnSpPr>
          <p:spPr>
            <a:xfrm>
              <a:off x="17937624" y="5476458"/>
              <a:ext cx="20519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6504C634-B425-42E3-8245-8D7C4D3CEAD0}"/>
                </a:ext>
              </a:extLst>
            </p:cNvPr>
            <p:cNvGrpSpPr/>
            <p:nvPr/>
          </p:nvGrpSpPr>
          <p:grpSpPr>
            <a:xfrm>
              <a:off x="18485731" y="5948595"/>
              <a:ext cx="2376024" cy="710719"/>
              <a:chOff x="7613133" y="2617726"/>
              <a:chExt cx="1585042" cy="457613"/>
            </a:xfrm>
          </p:grpSpPr>
          <p:sp>
            <p:nvSpPr>
              <p:cNvPr id="276" name="TextBox 275">
                <a:extLst>
                  <a:ext uri="{FF2B5EF4-FFF2-40B4-BE49-F238E27FC236}">
                    <a16:creationId xmlns:a16="http://schemas.microsoft.com/office/drawing/2014/main" id="{5DE0FF4B-BD8F-4EEC-A000-EFAED5836344}"/>
                  </a:ext>
                </a:extLst>
              </p:cNvPr>
              <p:cNvSpPr txBox="1"/>
              <p:nvPr/>
            </p:nvSpPr>
            <p:spPr>
              <a:xfrm>
                <a:off x="7666636" y="2663331"/>
                <a:ext cx="1531539" cy="3457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7613133" y="2617726"/>
                <a:ext cx="457613" cy="457613"/>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9728" y="5934323"/>
              <a:ext cx="2503515" cy="754503"/>
              <a:chOff x="7650622" y="3165789"/>
              <a:chExt cx="1670092" cy="485805"/>
            </a:xfrm>
          </p:grpSpPr>
          <p:sp>
            <p:nvSpPr>
              <p:cNvPr id="273" name="TextBox 272">
                <a:extLst>
                  <a:ext uri="{FF2B5EF4-FFF2-40B4-BE49-F238E27FC236}">
                    <a16:creationId xmlns:a16="http://schemas.microsoft.com/office/drawing/2014/main" id="{5A6EE0FC-F3AE-4267-94A7-3C9680006F26}"/>
                  </a:ext>
                </a:extLst>
              </p:cNvPr>
              <p:cNvSpPr txBox="1"/>
              <p:nvPr/>
            </p:nvSpPr>
            <p:spPr>
              <a:xfrm>
                <a:off x="7827546" y="3201539"/>
                <a:ext cx="1493168" cy="34575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7650622" y="3165789"/>
                <a:ext cx="491959" cy="485805"/>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15452312" y="4304324"/>
              <a:ext cx="739605" cy="757204"/>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12534364" y="4224441"/>
              <a:ext cx="780028" cy="813032"/>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12528527" y="5037481"/>
              <a:ext cx="750043" cy="778949"/>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a:picLocks noChangeAspect="1"/>
            </p:cNvPicPr>
            <p:nvPr/>
          </p:nvPicPr>
          <p:blipFill>
            <a:blip r:embed="rId33"/>
            <a:stretch>
              <a:fillRect/>
            </a:stretch>
          </p:blipFill>
          <p:spPr>
            <a:xfrm>
              <a:off x="15467921" y="5219338"/>
              <a:ext cx="719936" cy="681977"/>
            </a:xfrm>
            <a:prstGeom prst="ellipse">
              <a:avLst/>
            </a:prstGeom>
            <a:ln>
              <a:noFill/>
            </a:ln>
            <a:effectLst>
              <a:outerShdw blurRad="190500" algn="tl" rotWithShape="0">
                <a:srgbClr val="000000">
                  <a:alpha val="70000"/>
                </a:srgbClr>
              </a:outerShdw>
            </a:effectLst>
          </p:spPr>
        </p:pic>
      </p:grpSp>
      <p:grpSp>
        <p:nvGrpSpPr>
          <p:cNvPr id="63" name="Group 62">
            <a:extLst>
              <a:ext uri="{FF2B5EF4-FFF2-40B4-BE49-F238E27FC236}">
                <a16:creationId xmlns:a16="http://schemas.microsoft.com/office/drawing/2014/main" id="{CACC2AB8-B678-4039-A8DF-3F143444B6DD}"/>
              </a:ext>
            </a:extLst>
          </p:cNvPr>
          <p:cNvGrpSpPr/>
          <p:nvPr/>
        </p:nvGrpSpPr>
        <p:grpSpPr>
          <a:xfrm>
            <a:off x="22556605" y="7102693"/>
            <a:ext cx="8677705" cy="1998000"/>
            <a:chOff x="23137317" y="7396475"/>
            <a:chExt cx="8614058" cy="1621517"/>
          </a:xfrm>
        </p:grpSpPr>
        <p:sp>
          <p:nvSpPr>
            <p:cNvPr id="306" name="TextBox 305">
              <a:extLst>
                <a:ext uri="{FF2B5EF4-FFF2-40B4-BE49-F238E27FC236}">
                  <a16:creationId xmlns:a16="http://schemas.microsoft.com/office/drawing/2014/main" id="{29090AF6-8A9F-4294-B9DC-DCDCAD074AEA}"/>
                </a:ext>
              </a:extLst>
            </p:cNvPr>
            <p:cNvSpPr txBox="1"/>
            <p:nvPr/>
          </p:nvSpPr>
          <p:spPr>
            <a:xfrm>
              <a:off x="23216264" y="8450987"/>
              <a:ext cx="2561115"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dirty="0"/>
                <a:t>                </a:t>
              </a:r>
              <a:r>
                <a:rPr lang="en-US" sz="500" dirty="0"/>
                <a:t>     </a:t>
              </a:r>
              <a:r>
                <a:rPr lang="en-US" sz="1401" dirty="0"/>
                <a:t>Salma Elisa Arteaga</a:t>
              </a:r>
            </a:p>
            <a:p>
              <a:r>
                <a:rPr lang="en-US" sz="601" dirty="0"/>
                <a:t>                             </a:t>
              </a:r>
              <a:r>
                <a:rPr lang="en-US" sz="1001" dirty="0"/>
                <a:t>PS MTY, MEX </a:t>
              </a:r>
            </a:p>
          </p:txBody>
        </p:sp>
        <p:sp>
          <p:nvSpPr>
            <p:cNvPr id="349" name="Oval 348">
              <a:extLst>
                <a:ext uri="{FF2B5EF4-FFF2-40B4-BE49-F238E27FC236}">
                  <a16:creationId xmlns:a16="http://schemas.microsoft.com/office/drawing/2014/main" id="{1D8C0E60-AF10-422F-BCC4-820B09F9E45C}"/>
                </a:ext>
              </a:extLst>
            </p:cNvPr>
            <p:cNvSpPr/>
            <p:nvPr/>
          </p:nvSpPr>
          <p:spPr>
            <a:xfrm>
              <a:off x="23145415" y="8331432"/>
              <a:ext cx="696962" cy="68656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6" name="Group 215">
              <a:extLst>
                <a:ext uri="{FF2B5EF4-FFF2-40B4-BE49-F238E27FC236}">
                  <a16:creationId xmlns:a16="http://schemas.microsoft.com/office/drawing/2014/main" id="{5AA66EAA-DE4D-4042-8400-039D7FEE1590}"/>
                </a:ext>
              </a:extLst>
            </p:cNvPr>
            <p:cNvGrpSpPr/>
            <p:nvPr/>
          </p:nvGrpSpPr>
          <p:grpSpPr>
            <a:xfrm>
              <a:off x="23137317" y="7396475"/>
              <a:ext cx="2770943" cy="725115"/>
              <a:chOff x="12851334" y="144132"/>
              <a:chExt cx="1848493" cy="466883"/>
            </a:xfrm>
          </p:grpSpPr>
          <p:sp>
            <p:nvSpPr>
              <p:cNvPr id="315" name="TextBox 314">
                <a:extLst>
                  <a:ext uri="{FF2B5EF4-FFF2-40B4-BE49-F238E27FC236}">
                    <a16:creationId xmlns:a16="http://schemas.microsoft.com/office/drawing/2014/main" id="{C44FED5B-9D4B-4709-B233-28B0F0F93FC6}"/>
                  </a:ext>
                </a:extLst>
              </p:cNvPr>
              <p:cNvSpPr txBox="1"/>
              <p:nvPr/>
            </p:nvSpPr>
            <p:spPr>
              <a:xfrm>
                <a:off x="12961238" y="158761"/>
                <a:ext cx="1738589" cy="39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Andres Chapa</a:t>
                </a:r>
              </a:p>
              <a:p>
                <a:r>
                  <a:rPr lang="en-US" sz="1001" b="1" dirty="0">
                    <a:solidFill>
                      <a:schemeClr val="bg1"/>
                    </a:solidFill>
                  </a:rPr>
                  <a:t>               PS, MTY, MEX </a:t>
                </a:r>
              </a:p>
              <a:p>
                <a:r>
                  <a:rPr lang="en-US" sz="1001" dirty="0">
                    <a:solidFill>
                      <a:schemeClr val="bg1"/>
                    </a:solidFill>
                  </a:rPr>
                  <a:t>               </a:t>
                </a:r>
                <a:r>
                  <a:rPr lang="en-US" sz="900" dirty="0">
                    <a:solidFill>
                      <a:schemeClr val="bg1"/>
                    </a:solidFill>
                  </a:rPr>
                  <a:t>Idea Evolution (Ecobuilding &amp; PP)</a:t>
                </a:r>
              </a:p>
            </p:txBody>
          </p:sp>
          <p:pic>
            <p:nvPicPr>
              <p:cNvPr id="317" name="Picture 316">
                <a:extLst>
                  <a:ext uri="{FF2B5EF4-FFF2-40B4-BE49-F238E27FC236}">
                    <a16:creationId xmlns:a16="http://schemas.microsoft.com/office/drawing/2014/main" id="{CC48F921-38BF-40C4-8B6E-28125B0FFDD4}"/>
                  </a:ext>
                </a:extLst>
              </p:cNvPr>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a:off x="12851334" y="144132"/>
                <a:ext cx="466168" cy="466883"/>
              </a:xfrm>
              <a:prstGeom prst="ellipse">
                <a:avLst/>
              </a:prstGeom>
              <a:ln w="12700" cap="rnd">
                <a:solidFill>
                  <a:schemeClr val="bg1"/>
                </a:solidFill>
                <a:prstDash val="solid"/>
              </a:ln>
              <a:effectLst/>
            </p:spPr>
          </p:pic>
        </p:grpSp>
        <p:sp>
          <p:nvSpPr>
            <p:cNvPr id="312" name="TextBox 311">
              <a:extLst>
                <a:ext uri="{FF2B5EF4-FFF2-40B4-BE49-F238E27FC236}">
                  <a16:creationId xmlns:a16="http://schemas.microsoft.com/office/drawing/2014/main" id="{7D50AA7B-B9ED-4FC9-897E-B5F29EC1A782}"/>
                </a:ext>
              </a:extLst>
            </p:cNvPr>
            <p:cNvSpPr txBox="1"/>
            <p:nvPr/>
          </p:nvSpPr>
          <p:spPr>
            <a:xfrm>
              <a:off x="26353330" y="7475608"/>
              <a:ext cx="2505227" cy="4619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400" b="1" dirty="0">
                  <a:solidFill>
                    <a:schemeClr val="bg1"/>
                  </a:solidFill>
                </a:rPr>
                <a:t>Sonia Irasema Arzola</a:t>
              </a:r>
              <a:endParaRPr lang="en-US" sz="1401" b="1" dirty="0">
                <a:solidFill>
                  <a:schemeClr val="bg1"/>
                </a:solidFill>
              </a:endParaRPr>
            </a:p>
            <a:p>
              <a:r>
                <a:rPr lang="en-US" sz="1001" b="1" dirty="0">
                  <a:solidFill>
                    <a:schemeClr val="bg1"/>
                  </a:solidFill>
                </a:rPr>
                <a:t>                 PS   MTY, MEX</a:t>
              </a:r>
              <a:endParaRPr lang="en-US" sz="900" dirty="0">
                <a:solidFill>
                  <a:schemeClr val="bg1"/>
                </a:solidFill>
              </a:endParaRPr>
            </a:p>
          </p:txBody>
        </p:sp>
        <p:grpSp>
          <p:nvGrpSpPr>
            <p:cNvPr id="220" name="Group 219">
              <a:extLst>
                <a:ext uri="{FF2B5EF4-FFF2-40B4-BE49-F238E27FC236}">
                  <a16:creationId xmlns:a16="http://schemas.microsoft.com/office/drawing/2014/main" id="{CA2BE407-E6C4-42B9-8139-C4AE0BEC46F0}"/>
                </a:ext>
              </a:extLst>
            </p:cNvPr>
            <p:cNvGrpSpPr/>
            <p:nvPr/>
          </p:nvGrpSpPr>
          <p:grpSpPr>
            <a:xfrm>
              <a:off x="29001730" y="7411184"/>
              <a:ext cx="2606194" cy="623949"/>
              <a:chOff x="16622537" y="272174"/>
              <a:chExt cx="1795830" cy="440479"/>
            </a:xfrm>
          </p:grpSpPr>
          <p:sp>
            <p:nvSpPr>
              <p:cNvPr id="309" name="TextBox 308">
                <a:extLst>
                  <a:ext uri="{FF2B5EF4-FFF2-40B4-BE49-F238E27FC236}">
                    <a16:creationId xmlns:a16="http://schemas.microsoft.com/office/drawing/2014/main" id="{FFB73D6A-3F00-4A48-8272-CF8B3671B1C6}"/>
                  </a:ext>
                </a:extLst>
              </p:cNvPr>
              <p:cNvSpPr txBox="1"/>
              <p:nvPr/>
            </p:nvSpPr>
            <p:spPr>
              <a:xfrm>
                <a:off x="16700312" y="287950"/>
                <a:ext cx="1718055"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Alma Dulce Gomez</a:t>
                </a:r>
              </a:p>
              <a:p>
                <a:pPr algn="l"/>
                <a:r>
                  <a:rPr lang="en-US" sz="1001"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a:picLocks noChangeAspect="1"/>
              </p:cNvPicPr>
              <p:nvPr/>
            </p:nvPicPr>
            <p:blipFill>
              <a:blip r:embed="rId35"/>
              <a:stretch>
                <a:fillRect/>
              </a:stretch>
            </p:blipFill>
            <p:spPr>
              <a:xfrm>
                <a:off x="16622537" y="272174"/>
                <a:ext cx="459994" cy="440479"/>
              </a:xfrm>
              <a:prstGeom prst="ellipse">
                <a:avLst/>
              </a:prstGeom>
              <a:ln w="12700" cap="rnd">
                <a:solidFill>
                  <a:schemeClr val="bg1"/>
                </a:solidFill>
                <a:prstDash val="solid"/>
              </a:ln>
              <a:effectLst/>
            </p:spPr>
          </p:pic>
        </p:grpSp>
        <p:grpSp>
          <p:nvGrpSpPr>
            <p:cNvPr id="224" name="Group 223">
              <a:extLst>
                <a:ext uri="{FF2B5EF4-FFF2-40B4-BE49-F238E27FC236}">
                  <a16:creationId xmlns:a16="http://schemas.microsoft.com/office/drawing/2014/main" id="{02419EEE-060B-48C2-BA2C-9344CB254A73}"/>
                </a:ext>
              </a:extLst>
            </p:cNvPr>
            <p:cNvGrpSpPr/>
            <p:nvPr/>
          </p:nvGrpSpPr>
          <p:grpSpPr>
            <a:xfrm>
              <a:off x="26137181" y="8260928"/>
              <a:ext cx="2693588" cy="757064"/>
              <a:chOff x="14565503" y="872172"/>
              <a:chExt cx="1785245" cy="462028"/>
            </a:xfrm>
          </p:grpSpPr>
          <p:sp>
            <p:nvSpPr>
              <p:cNvPr id="303" name="TextBox 302">
                <a:extLst>
                  <a:ext uri="{FF2B5EF4-FFF2-40B4-BE49-F238E27FC236}">
                    <a16:creationId xmlns:a16="http://schemas.microsoft.com/office/drawing/2014/main" id="{1FC74722-8EED-4952-93FC-005FCE3AAEAA}"/>
                  </a:ext>
                </a:extLst>
              </p:cNvPr>
              <p:cNvSpPr txBox="1"/>
              <p:nvPr/>
            </p:nvSpPr>
            <p:spPr>
              <a:xfrm>
                <a:off x="14666067" y="923444"/>
                <a:ext cx="1684681"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900" b="1">
                    <a:solidFill>
                      <a:schemeClr val="bg1"/>
                    </a:solidFill>
                  </a:defRPr>
                </a:lvl1pPr>
              </a:lstStyle>
              <a:p>
                <a:r>
                  <a:rPr lang="en-US" sz="1401" dirty="0"/>
                  <a:t>           Alex Casillas</a:t>
                </a:r>
              </a:p>
              <a:p>
                <a:r>
                  <a:rPr lang="en-US" sz="1001" dirty="0"/>
                  <a:t>               PS MTY, MEX</a:t>
                </a:r>
              </a:p>
              <a:p>
                <a:r>
                  <a:rPr lang="en-US" sz="500" dirty="0"/>
                  <a:t>                               </a:t>
                </a:r>
                <a:r>
                  <a:rPr lang="en-US" b="0" dirty="0"/>
                  <a:t>Idea Evolution (ITD and Industry)</a:t>
                </a:r>
              </a:p>
            </p:txBody>
          </p:sp>
          <p:pic>
            <p:nvPicPr>
              <p:cNvPr id="305" name="Picture 304">
                <a:extLst>
                  <a:ext uri="{FF2B5EF4-FFF2-40B4-BE49-F238E27FC236}">
                    <a16:creationId xmlns:a16="http://schemas.microsoft.com/office/drawing/2014/main" id="{7E32C757-5A19-4F45-A368-713991125486}"/>
                  </a:ext>
                </a:extLst>
              </p:cNvPr>
              <p:cNvPicPr>
                <a:picLocks noChangeAspect="1"/>
              </p:cNvPicPr>
              <p:nvPr/>
            </p:nvPicPr>
            <p:blipFill rotWithShape="1">
              <a:blip r:embed="rId36" cstate="email">
                <a:extLst>
                  <a:ext uri="{28A0092B-C50C-407E-A947-70E740481C1C}">
                    <a14:useLocalDpi xmlns:a14="http://schemas.microsoft.com/office/drawing/2010/main" val="0"/>
                  </a:ext>
                </a:extLst>
              </a:blip>
              <a:srcRect l="24857" r="25036" b="15880"/>
              <a:stretch/>
            </p:blipFill>
            <p:spPr>
              <a:xfrm>
                <a:off x="14565503" y="872172"/>
                <a:ext cx="473591" cy="46202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001730" y="8255639"/>
              <a:ext cx="2749645" cy="694120"/>
              <a:chOff x="16449103" y="952075"/>
              <a:chExt cx="1834285" cy="446926"/>
            </a:xfrm>
          </p:grpSpPr>
          <p:sp>
            <p:nvSpPr>
              <p:cNvPr id="300" name="TextBox 299">
                <a:extLst>
                  <a:ext uri="{FF2B5EF4-FFF2-40B4-BE49-F238E27FC236}">
                    <a16:creationId xmlns:a16="http://schemas.microsoft.com/office/drawing/2014/main" id="{CBC07888-0BD8-4692-BCB1-10F9437A58EB}"/>
                  </a:ext>
                </a:extLst>
              </p:cNvPr>
              <p:cNvSpPr txBox="1"/>
              <p:nvPr/>
            </p:nvSpPr>
            <p:spPr>
              <a:xfrm>
                <a:off x="16592962" y="980494"/>
                <a:ext cx="1690426" cy="386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001" dirty="0"/>
                  <a:t> </a:t>
                </a:r>
                <a:r>
                  <a:rPr lang="en-US" sz="132" dirty="0"/>
                  <a:t>  </a:t>
                </a:r>
                <a:r>
                  <a:rPr lang="en-US" sz="1401" dirty="0"/>
                  <a:t>Raul Raygoza</a:t>
                </a:r>
              </a:p>
              <a:p>
                <a:pPr algn="l"/>
                <a:r>
                  <a:rPr lang="en-US" sz="1001" dirty="0"/>
                  <a:t>              </a:t>
                </a:r>
                <a:r>
                  <a:rPr lang="en-US" sz="300" dirty="0"/>
                  <a:t>    </a:t>
                </a:r>
                <a:r>
                  <a:rPr lang="en-US" sz="1001" dirty="0"/>
                  <a:t>MTY, MEX</a:t>
                </a:r>
              </a:p>
              <a:p>
                <a:pPr algn="l"/>
                <a:r>
                  <a:rPr lang="en-US" sz="500" dirty="0"/>
                  <a:t>                               </a:t>
                </a:r>
                <a:r>
                  <a:rPr lang="en-US" b="0" dirty="0"/>
                  <a:t>Idea Evolution (Energy and Retail)</a:t>
                </a:r>
              </a:p>
            </p:txBody>
          </p:sp>
          <p:pic>
            <p:nvPicPr>
              <p:cNvPr id="302" name="Picture 301">
                <a:extLst>
                  <a:ext uri="{FF2B5EF4-FFF2-40B4-BE49-F238E27FC236}">
                    <a16:creationId xmlns:a16="http://schemas.microsoft.com/office/drawing/2014/main" id="{58C64EB3-C904-4767-9A36-E98909E920EE}"/>
                  </a:ext>
                </a:extLst>
              </p:cNvPr>
              <p:cNvPicPr>
                <a:picLocks noChangeAspect="1"/>
              </p:cNvPicPr>
              <p:nvPr/>
            </p:nvPicPr>
            <p:blipFill>
              <a:blip r:embed="rId37"/>
              <a:stretch>
                <a:fillRect/>
              </a:stretch>
            </p:blipFill>
            <p:spPr>
              <a:xfrm>
                <a:off x="16449103" y="952075"/>
                <a:ext cx="459699" cy="446926"/>
              </a:xfrm>
              <a:prstGeom prst="ellipse">
                <a:avLst/>
              </a:prstGeom>
              <a:ln w="12700" cap="rnd">
                <a:solidFill>
                  <a:schemeClr val="bg1"/>
                </a:solidFill>
                <a:prstDash val="solid"/>
              </a:ln>
              <a:effectLst/>
            </p:spPr>
          </p:pic>
        </p:grpSp>
        <p:pic>
          <p:nvPicPr>
            <p:cNvPr id="5" name="Picture 4">
              <a:extLst>
                <a:ext uri="{FF2B5EF4-FFF2-40B4-BE49-F238E27FC236}">
                  <a16:creationId xmlns:a16="http://schemas.microsoft.com/office/drawing/2014/main" id="{08BB6A30-9AF8-433F-9F9C-8BAFC10B98BB}"/>
                </a:ext>
              </a:extLst>
            </p:cNvPr>
            <p:cNvPicPr>
              <a:picLocks noChangeAspect="1"/>
            </p:cNvPicPr>
            <p:nvPr/>
          </p:nvPicPr>
          <p:blipFill>
            <a:blip r:embed="rId38"/>
            <a:stretch>
              <a:fillRect/>
            </a:stretch>
          </p:blipFill>
          <p:spPr>
            <a:xfrm>
              <a:off x="23180765" y="8355433"/>
              <a:ext cx="653513" cy="653513"/>
            </a:xfrm>
            <a:prstGeom prst="ellipse">
              <a:avLst/>
            </a:prstGeom>
          </p:spPr>
        </p:pic>
        <p:pic>
          <p:nvPicPr>
            <p:cNvPr id="6" name="Picture 5">
              <a:extLst>
                <a:ext uri="{FF2B5EF4-FFF2-40B4-BE49-F238E27FC236}">
                  <a16:creationId xmlns:a16="http://schemas.microsoft.com/office/drawing/2014/main" id="{09818D68-8128-4A54-86F3-8799F1BEDA0E}"/>
                </a:ext>
              </a:extLst>
            </p:cNvPr>
            <p:cNvPicPr>
              <a:picLocks noChangeAspect="1"/>
            </p:cNvPicPr>
            <p:nvPr/>
          </p:nvPicPr>
          <p:blipFill rotWithShape="1">
            <a:blip r:embed="rId39"/>
            <a:srcRect l="8650" t="74728" r="88473" b="14315"/>
            <a:stretch/>
          </p:blipFill>
          <p:spPr>
            <a:xfrm>
              <a:off x="26098991" y="7411059"/>
              <a:ext cx="751124" cy="615935"/>
            </a:xfrm>
            <a:prstGeom prst="ellipse">
              <a:avLst/>
            </a:prstGeom>
          </p:spPr>
        </p:pic>
      </p:grpSp>
      <p:grpSp>
        <p:nvGrpSpPr>
          <p:cNvPr id="60" name="Group 59">
            <a:extLst>
              <a:ext uri="{FF2B5EF4-FFF2-40B4-BE49-F238E27FC236}">
                <a16:creationId xmlns:a16="http://schemas.microsoft.com/office/drawing/2014/main" id="{4DE751F5-8325-49AA-B652-B5DBC7F5708A}"/>
              </a:ext>
            </a:extLst>
          </p:cNvPr>
          <p:cNvGrpSpPr/>
          <p:nvPr/>
        </p:nvGrpSpPr>
        <p:grpSpPr>
          <a:xfrm>
            <a:off x="750653" y="8508810"/>
            <a:ext cx="14512734" cy="4974249"/>
            <a:chOff x="11034832" y="6194140"/>
            <a:chExt cx="14512734" cy="4974249"/>
          </a:xfrm>
        </p:grpSpPr>
        <p:sp>
          <p:nvSpPr>
            <p:cNvPr id="9" name="TextBox 8">
              <a:extLst>
                <a:ext uri="{FF2B5EF4-FFF2-40B4-BE49-F238E27FC236}">
                  <a16:creationId xmlns:a16="http://schemas.microsoft.com/office/drawing/2014/main" id="{611DC28E-B46B-45D6-AB27-160A7C6A8A73}"/>
                </a:ext>
              </a:extLst>
            </p:cNvPr>
            <p:cNvSpPr txBox="1"/>
            <p:nvPr/>
          </p:nvSpPr>
          <p:spPr>
            <a:xfrm>
              <a:off x="17354535" y="9499151"/>
              <a:ext cx="2441323" cy="6156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Mayra Munoz</a:t>
              </a:r>
            </a:p>
            <a:p>
              <a:r>
                <a:rPr lang="en-US" sz="1100" b="1" dirty="0">
                  <a:solidFill>
                    <a:schemeClr val="bg1"/>
                  </a:solidFill>
                </a:rPr>
                <a:t>                 </a:t>
              </a:r>
              <a:r>
                <a:rPr lang="en-US" sz="7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r>
                <a:rPr lang="en-US" sz="900" dirty="0">
                  <a:solidFill>
                    <a:schemeClr val="bg1"/>
                  </a:solidFill>
                </a:rPr>
                <a:t>                          </a:t>
              </a:r>
            </a:p>
            <a:p>
              <a:r>
                <a:rPr lang="en-US" sz="900" dirty="0">
                  <a:solidFill>
                    <a:schemeClr val="bg1"/>
                  </a:solidFill>
                </a:rPr>
                <a:t>                     </a:t>
              </a:r>
              <a:r>
                <a:rPr lang="en-US" sz="700" dirty="0">
                  <a:solidFill>
                    <a:schemeClr val="bg1"/>
                  </a:solidFill>
                </a:rPr>
                <a:t>Materials/QVE-COS</a:t>
              </a:r>
              <a:endParaRPr lang="en-US" sz="900" dirty="0">
                <a:solidFill>
                  <a:schemeClr val="bg1"/>
                </a:solidFill>
              </a:endParaRPr>
            </a:p>
          </p:txBody>
        </p:sp>
        <p:sp>
          <p:nvSpPr>
            <p:cNvPr id="12" name="TextBox 11">
              <a:extLst>
                <a:ext uri="{FF2B5EF4-FFF2-40B4-BE49-F238E27FC236}">
                  <a16:creationId xmlns:a16="http://schemas.microsoft.com/office/drawing/2014/main" id="{4E48BF11-42BC-4693-896D-396FBB687E30}"/>
                </a:ext>
              </a:extLst>
            </p:cNvPr>
            <p:cNvSpPr txBox="1"/>
            <p:nvPr/>
          </p:nvSpPr>
          <p:spPr>
            <a:xfrm>
              <a:off x="20494618" y="9494110"/>
              <a:ext cx="2145205"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Jose Lopez</a:t>
              </a: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700" dirty="0">
                  <a:solidFill>
                    <a:schemeClr val="bg1"/>
                  </a:solidFill>
                </a:rPr>
                <a:t>Design 2D 3D / Geomagic Dx</a:t>
              </a:r>
            </a:p>
          </p:txBody>
        </p:sp>
        <p:sp>
          <p:nvSpPr>
            <p:cNvPr id="15" name="TextBox 14">
              <a:extLst>
                <a:ext uri="{FF2B5EF4-FFF2-40B4-BE49-F238E27FC236}">
                  <a16:creationId xmlns:a16="http://schemas.microsoft.com/office/drawing/2014/main" id="{4474B860-4161-4458-80C9-3A3B7A39B6E4}"/>
                </a:ext>
              </a:extLst>
            </p:cNvPr>
            <p:cNvSpPr txBox="1"/>
            <p:nvPr/>
          </p:nvSpPr>
          <p:spPr>
            <a:xfrm>
              <a:off x="20415026" y="10420882"/>
              <a:ext cx="2224798" cy="64645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Anahi Contreras</a:t>
              </a:r>
            </a:p>
            <a:p>
              <a:r>
                <a:rPr lang="en-US" sz="1100" b="1" dirty="0">
                  <a:solidFill>
                    <a:schemeClr val="bg1"/>
                  </a:solidFill>
                </a:rPr>
                <a:t>           </a:t>
              </a:r>
              <a:r>
                <a:rPr lang="en-US" sz="900" b="1" dirty="0">
                  <a:solidFill>
                    <a:schemeClr val="bg1"/>
                  </a:solidFill>
                </a:rPr>
                <a:t>Elec-Mech Engr,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3D/Geomagic/Labels</a:t>
              </a:r>
            </a:p>
          </p:txBody>
        </p:sp>
        <p:sp>
          <p:nvSpPr>
            <p:cNvPr id="30" name="TextBox 29">
              <a:extLst>
                <a:ext uri="{FF2B5EF4-FFF2-40B4-BE49-F238E27FC236}">
                  <a16:creationId xmlns:a16="http://schemas.microsoft.com/office/drawing/2014/main" id="{ADF7ECFC-AB8B-4FB3-A6C9-D023B76EFE93}"/>
                </a:ext>
              </a:extLst>
            </p:cNvPr>
            <p:cNvSpPr txBox="1"/>
            <p:nvPr/>
          </p:nvSpPr>
          <p:spPr>
            <a:xfrm>
              <a:off x="20297090" y="7585327"/>
              <a:ext cx="2398104" cy="6156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sp>
          <p:nvSpPr>
            <p:cNvPr id="33" name="TextBox 32">
              <a:extLst>
                <a:ext uri="{FF2B5EF4-FFF2-40B4-BE49-F238E27FC236}">
                  <a16:creationId xmlns:a16="http://schemas.microsoft.com/office/drawing/2014/main" id="{0FCF87DA-39A1-4606-9803-7DA1C6633DB3}"/>
                </a:ext>
              </a:extLst>
            </p:cNvPr>
            <p:cNvSpPr txBox="1"/>
            <p:nvPr/>
          </p:nvSpPr>
          <p:spPr>
            <a:xfrm>
              <a:off x="14414814" y="8584643"/>
              <a:ext cx="2444589" cy="6002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6" name="TextBox 35">
              <a:extLst>
                <a:ext uri="{FF2B5EF4-FFF2-40B4-BE49-F238E27FC236}">
                  <a16:creationId xmlns:a16="http://schemas.microsoft.com/office/drawing/2014/main" id="{68E7D583-4FB5-49BB-82B1-ACCE424A3C64}"/>
                </a:ext>
              </a:extLst>
            </p:cNvPr>
            <p:cNvSpPr txBox="1"/>
            <p:nvPr/>
          </p:nvSpPr>
          <p:spPr>
            <a:xfrm>
              <a:off x="20340653" y="8521806"/>
              <a:ext cx="2299170" cy="58490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Karla Sauceda</a:t>
              </a:r>
            </a:p>
            <a:p>
              <a:r>
                <a:rPr lang="en-US" sz="1100" b="1" dirty="0">
                  <a:solidFill>
                    <a:schemeClr val="bg1"/>
                  </a:solidFill>
                </a:rPr>
                <a:t>              </a:t>
              </a:r>
              <a:r>
                <a:rPr lang="en-US" sz="800" b="1" dirty="0">
                  <a:solidFill>
                    <a:schemeClr val="bg1"/>
                  </a:solidFill>
                </a:rPr>
                <a:t>Elec- Mech Engr</a:t>
              </a:r>
              <a:r>
                <a:rPr lang="en-US" sz="700" b="1" dirty="0">
                  <a:solidFill>
                    <a:schemeClr val="bg1"/>
                  </a:solidFill>
                </a:rPr>
                <a:t>, </a:t>
              </a:r>
              <a:r>
                <a:rPr lang="en-US" sz="500" b="1" dirty="0">
                  <a:solidFill>
                    <a:schemeClr val="bg1"/>
                  </a:solidFill>
                </a:rPr>
                <a:t>PIIT MTY MEX                     </a:t>
              </a:r>
              <a:br>
                <a:rPr lang="en-US" sz="500" b="1" dirty="0">
                  <a:solidFill>
                    <a:schemeClr val="bg1"/>
                  </a:solidFill>
                </a:rPr>
              </a:br>
              <a:r>
                <a:rPr lang="en-US" sz="500" b="1" dirty="0">
                  <a:solidFill>
                    <a:schemeClr val="bg1"/>
                  </a:solidFill>
                </a:rPr>
                <a:t>                             </a:t>
              </a:r>
              <a:r>
                <a:rPr lang="en-US" sz="700" dirty="0">
                  <a:solidFill>
                    <a:schemeClr val="bg1"/>
                  </a:solidFill>
                </a:rPr>
                <a:t>Plastics/QVE -COS</a:t>
              </a:r>
              <a:endParaRPr lang="en-US" sz="9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17367618" y="7593788"/>
              <a:ext cx="2454865" cy="677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1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17565935" y="10453521"/>
              <a:ext cx="2285178" cy="58490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1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500" b="1" dirty="0">
                  <a:solidFill>
                    <a:schemeClr val="bg1"/>
                  </a:solidFill>
                </a:rPr>
                <a:t>PIIT MTY MEX</a:t>
              </a:r>
            </a:p>
            <a:p>
              <a:r>
                <a:rPr lang="en-US" sz="500" b="1" dirty="0">
                  <a:solidFill>
                    <a:schemeClr val="bg1"/>
                  </a:solidFill>
                </a:rPr>
                <a:t>                            </a:t>
              </a:r>
              <a:r>
                <a:rPr lang="en-US" sz="700" dirty="0">
                  <a:solidFill>
                    <a:schemeClr val="bg1"/>
                  </a:solidFill>
                </a:rPr>
                <a:t>QVE-COS</a:t>
              </a:r>
            </a:p>
          </p:txBody>
        </p:sp>
        <p:pic>
          <p:nvPicPr>
            <p:cNvPr id="46" name="Picture 45">
              <a:extLst>
                <a:ext uri="{FF2B5EF4-FFF2-40B4-BE49-F238E27FC236}">
                  <a16:creationId xmlns:a16="http://schemas.microsoft.com/office/drawing/2014/main" id="{C1CFE948-63B3-494C-9F2D-C55BB168303D}"/>
                </a:ext>
              </a:extLst>
            </p:cNvPr>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20241170" y="8480152"/>
              <a:ext cx="639077" cy="691249"/>
            </a:xfrm>
            <a:prstGeom prst="ellipse">
              <a:avLst/>
            </a:prstGeom>
            <a:ln w="12700" cap="rnd">
              <a:solidFill>
                <a:schemeClr val="bg1"/>
              </a:solidFill>
              <a:prstDash val="solid"/>
            </a:ln>
            <a:effectLst/>
          </p:spPr>
        </p:pic>
        <p:pic>
          <p:nvPicPr>
            <p:cNvPr id="47" name="Picture 46">
              <a:extLst>
                <a:ext uri="{FF2B5EF4-FFF2-40B4-BE49-F238E27FC236}">
                  <a16:creationId xmlns:a16="http://schemas.microsoft.com/office/drawing/2014/main" id="{5F89C880-DDBA-4F9C-BFDF-AF95C8D202E6}"/>
                </a:ext>
              </a:extLst>
            </p:cNvPr>
            <p:cNvPicPr>
              <a:picLocks noChangeAspect="1"/>
            </p:cNvPicPr>
            <p:nvPr/>
          </p:nvPicPr>
          <p:blipFill>
            <a:blip r:embed="rId41" cstate="email">
              <a:extLst>
                <a:ext uri="{28A0092B-C50C-407E-A947-70E740481C1C}">
                  <a14:useLocalDpi xmlns:a14="http://schemas.microsoft.com/office/drawing/2010/main" val="0"/>
                </a:ext>
              </a:extLst>
            </a:blip>
            <a:stretch>
              <a:fillRect/>
            </a:stretch>
          </p:blipFill>
          <p:spPr>
            <a:xfrm>
              <a:off x="17259362" y="7540474"/>
              <a:ext cx="682869" cy="815033"/>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a:off x="17291261" y="10389684"/>
              <a:ext cx="699285" cy="737562"/>
            </a:xfrm>
            <a:prstGeom prst="ellipse">
              <a:avLst/>
            </a:prstGeom>
            <a:ln w="12700" cap="rnd">
              <a:solidFill>
                <a:schemeClr val="bg1"/>
              </a:solidFill>
              <a:prstDash val="solid"/>
            </a:ln>
            <a:effectLst/>
          </p:spPr>
        </p:pic>
        <p:pic>
          <p:nvPicPr>
            <p:cNvPr id="49" name="Picture 48">
              <a:extLst>
                <a:ext uri="{FF2B5EF4-FFF2-40B4-BE49-F238E27FC236}">
                  <a16:creationId xmlns:a16="http://schemas.microsoft.com/office/drawing/2014/main" id="{BD41382B-ACE6-48ED-B9D7-F447D38146D1}"/>
                </a:ext>
              </a:extLst>
            </p:cNvPr>
            <p:cNvPicPr>
              <a:picLocks noChangeAspect="1"/>
            </p:cNvPicPr>
            <p:nvPr/>
          </p:nvPicPr>
          <p:blipFill>
            <a:blip r:embed="rId43" cstate="email">
              <a:extLst>
                <a:ext uri="{28A0092B-C50C-407E-A947-70E740481C1C}">
                  <a14:useLocalDpi xmlns:a14="http://schemas.microsoft.com/office/drawing/2010/main" val="0"/>
                </a:ext>
              </a:extLst>
            </a:blip>
            <a:stretch>
              <a:fillRect/>
            </a:stretch>
          </p:blipFill>
          <p:spPr>
            <a:xfrm>
              <a:off x="17244859" y="9429154"/>
              <a:ext cx="772112" cy="737562"/>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a:picLocks noChangeAspect="1"/>
            </p:cNvPicPr>
            <p:nvPr/>
          </p:nvPicPr>
          <p:blipFill>
            <a:blip r:embed="rId44" cstate="email">
              <a:extLst>
                <a:ext uri="{28A0092B-C50C-407E-A947-70E740481C1C}">
                  <a14:useLocalDpi xmlns:a14="http://schemas.microsoft.com/office/drawing/2010/main" val="0"/>
                </a:ext>
              </a:extLst>
            </a:blip>
            <a:stretch>
              <a:fillRect/>
            </a:stretch>
          </p:blipFill>
          <p:spPr>
            <a:xfrm>
              <a:off x="20275657" y="9387796"/>
              <a:ext cx="672189" cy="814599"/>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14147779" y="8516796"/>
              <a:ext cx="666955" cy="732571"/>
            </a:xfrm>
            <a:prstGeom prst="ellipse">
              <a:avLst/>
            </a:prstGeom>
            <a:ln w="12700" cap="rnd">
              <a:solidFill>
                <a:schemeClr val="bg1"/>
              </a:solidFill>
              <a:prstDash val="solid"/>
            </a:ln>
            <a:effectLst/>
          </p:spPr>
        </p:pic>
        <p:sp>
          <p:nvSpPr>
            <p:cNvPr id="113" name="TextBox 112">
              <a:extLst>
                <a:ext uri="{FF2B5EF4-FFF2-40B4-BE49-F238E27FC236}">
                  <a16:creationId xmlns:a16="http://schemas.microsoft.com/office/drawing/2014/main" id="{0EE6C759-BBA6-4FB6-8D6E-6D204D978EC2}"/>
                </a:ext>
              </a:extLst>
            </p:cNvPr>
            <p:cNvSpPr txBox="1"/>
            <p:nvPr/>
          </p:nvSpPr>
          <p:spPr>
            <a:xfrm>
              <a:off x="14853746" y="6371307"/>
              <a:ext cx="264190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sp>
          <p:nvSpPr>
            <p:cNvPr id="117" name="TextBox 116">
              <a:extLst>
                <a:ext uri="{FF2B5EF4-FFF2-40B4-BE49-F238E27FC236}">
                  <a16:creationId xmlns:a16="http://schemas.microsoft.com/office/drawing/2014/main" id="{C707AF45-5C86-493F-8778-E4A0801B0B98}"/>
                </a:ext>
              </a:extLst>
            </p:cNvPr>
            <p:cNvSpPr txBox="1"/>
            <p:nvPr/>
          </p:nvSpPr>
          <p:spPr>
            <a:xfrm>
              <a:off x="11185721" y="8515694"/>
              <a:ext cx="266932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14298737" y="7585757"/>
              <a:ext cx="2494971"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23101572" y="7692856"/>
              <a:ext cx="2445994" cy="49244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Alan Salas</a:t>
              </a:r>
              <a:br>
                <a:rPr lang="en-US" sz="1200" b="1" dirty="0">
                  <a:solidFill>
                    <a:schemeClr val="bg1"/>
                  </a:solidFill>
                </a:rPr>
              </a:br>
              <a:r>
                <a:rPr lang="en-US" sz="1200" b="1" dirty="0">
                  <a:solidFill>
                    <a:schemeClr val="bg1"/>
                  </a:solidFill>
                </a:rPr>
                <a:t>            </a:t>
              </a:r>
              <a:r>
                <a:rPr lang="en-US" sz="800" b="1" dirty="0">
                  <a:solidFill>
                    <a:schemeClr val="bg1"/>
                  </a:solidFill>
                </a:rPr>
                <a:t>Elec- Mech Engr, PIIT MTY MEX</a:t>
              </a:r>
            </a:p>
          </p:txBody>
        </p:sp>
        <p:sp>
          <p:nvSpPr>
            <p:cNvPr id="122" name="Oval 121">
              <a:extLst>
                <a:ext uri="{FF2B5EF4-FFF2-40B4-BE49-F238E27FC236}">
                  <a16:creationId xmlns:a16="http://schemas.microsoft.com/office/drawing/2014/main" id="{1E268F6D-72AE-4459-B300-993FF189FA00}"/>
                </a:ext>
              </a:extLst>
            </p:cNvPr>
            <p:cNvSpPr/>
            <p:nvPr/>
          </p:nvSpPr>
          <p:spPr>
            <a:xfrm>
              <a:off x="23032056" y="7643539"/>
              <a:ext cx="596016" cy="60830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D998CC62-4832-4173-AF6D-C2246958023D}"/>
                </a:ext>
              </a:extLst>
            </p:cNvPr>
            <p:cNvSpPr txBox="1"/>
            <p:nvPr/>
          </p:nvSpPr>
          <p:spPr>
            <a:xfrm>
              <a:off x="17474817" y="8527784"/>
              <a:ext cx="237474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14322242" y="9527342"/>
              <a:ext cx="2554887"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14316713" y="10463862"/>
              <a:ext cx="255488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285746" y="7574785"/>
              <a:ext cx="2531553"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11267923" y="9522713"/>
              <a:ext cx="2532882"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sp>
          <p:nvSpPr>
            <p:cNvPr id="146" name="TextBox 145">
              <a:extLst>
                <a:ext uri="{FF2B5EF4-FFF2-40B4-BE49-F238E27FC236}">
                  <a16:creationId xmlns:a16="http://schemas.microsoft.com/office/drawing/2014/main" id="{34F6B962-87B3-4C33-BC52-227335D96289}"/>
                </a:ext>
              </a:extLst>
            </p:cNvPr>
            <p:cNvSpPr txBox="1"/>
            <p:nvPr/>
          </p:nvSpPr>
          <p:spPr>
            <a:xfrm>
              <a:off x="11395394" y="10434257"/>
              <a:ext cx="242190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Alejandra Garza</a:t>
              </a:r>
            </a:p>
            <a:p>
              <a:r>
                <a:rPr lang="en-US" sz="1200" b="1" dirty="0">
                  <a:solidFill>
                    <a:schemeClr val="bg1"/>
                  </a:solidFill>
                </a:rPr>
                <a:t>          </a:t>
              </a:r>
              <a:r>
                <a:rPr lang="en-US" sz="1001" b="1" dirty="0">
                  <a:solidFill>
                    <a:schemeClr val="bg1"/>
                  </a:solidFill>
                </a:rPr>
                <a:t>Elec-Mech Eng. </a:t>
              </a:r>
              <a:r>
                <a:rPr lang="en-US" sz="700" b="1" dirty="0">
                  <a:solidFill>
                    <a:schemeClr val="bg1"/>
                  </a:solidFill>
                </a:rPr>
                <a:t>PIIT </a:t>
              </a:r>
              <a:r>
                <a:rPr lang="en-US" sz="500" b="1" dirty="0">
                  <a:solidFill>
                    <a:schemeClr val="bg1"/>
                  </a:solidFill>
                </a:rPr>
                <a:t>MTY, MEX</a:t>
              </a:r>
              <a:endParaRPr lang="en-US" sz="1050" b="1" dirty="0">
                <a:solidFill>
                  <a:schemeClr val="bg1"/>
                </a:solidFill>
              </a:endParaRPr>
            </a:p>
            <a:p>
              <a:r>
                <a:rPr lang="en-US" sz="1001" dirty="0">
                  <a:solidFill>
                    <a:schemeClr val="bg1"/>
                  </a:solidFill>
                </a:rPr>
                <a:t>             CoS &amp; SBO P1</a:t>
              </a:r>
              <a:endParaRPr lang="en-US" sz="12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a:picLocks noChangeAspect="1" noChangeArrowheads="1"/>
            </p:cNvPicPr>
            <p:nvPr/>
          </p:nvPicPr>
          <p:blipFill>
            <a:blip r:embed="rId46" cstate="email">
              <a:extLst>
                <a:ext uri="{28A0092B-C50C-407E-A947-70E740481C1C}">
                  <a14:useLocalDpi xmlns:a14="http://schemas.microsoft.com/office/drawing/2010/main" val="0"/>
                </a:ext>
              </a:extLst>
            </a:blip>
            <a:srcRect/>
            <a:stretch>
              <a:fillRect/>
            </a:stretch>
          </p:blipFill>
          <p:spPr bwMode="auto">
            <a:xfrm>
              <a:off x="11064650" y="7505481"/>
              <a:ext cx="696962" cy="75454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5" name="Picture 6" descr="https://spiceportal.schneider-electric.com/image/user_male_portrait?img_id=25721486&amp;img_id_token=lPG50iAdDbmY6MqBPwFwUnTzbtM%3D&amp;t=1527604770432">
              <a:extLst>
                <a:ext uri="{FF2B5EF4-FFF2-40B4-BE49-F238E27FC236}">
                  <a16:creationId xmlns:a16="http://schemas.microsoft.com/office/drawing/2014/main" id="{FB72C7AC-C1D6-4751-BBCE-58428FCC73EE}"/>
                </a:ext>
              </a:extLst>
            </p:cNvPr>
            <p:cNvPicPr>
              <a:picLocks noChangeAspect="1" noChangeArrowheads="1"/>
            </p:cNvPicPr>
            <p:nvPr/>
          </p:nvPicPr>
          <p:blipFill>
            <a:blip r:embed="rId47" cstate="email">
              <a:extLst>
                <a:ext uri="{28A0092B-C50C-407E-A947-70E740481C1C}">
                  <a14:useLocalDpi xmlns:a14="http://schemas.microsoft.com/office/drawing/2010/main" val="0"/>
                </a:ext>
              </a:extLst>
            </a:blip>
            <a:srcRect/>
            <a:stretch>
              <a:fillRect/>
            </a:stretch>
          </p:blipFill>
          <p:spPr bwMode="auto">
            <a:xfrm>
              <a:off x="11053154" y="10383670"/>
              <a:ext cx="743606" cy="78471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a:picLocks noChangeAspect="1" noChangeArrowheads="1"/>
            </p:cNvPicPr>
            <p:nvPr/>
          </p:nvPicPr>
          <p:blipFill>
            <a:blip r:embed="rId48" cstate="email">
              <a:extLst>
                <a:ext uri="{28A0092B-C50C-407E-A947-70E740481C1C}">
                  <a14:useLocalDpi xmlns:a14="http://schemas.microsoft.com/office/drawing/2010/main" val="0"/>
                </a:ext>
              </a:extLst>
            </a:blip>
            <a:srcRect/>
            <a:stretch>
              <a:fillRect/>
            </a:stretch>
          </p:blipFill>
          <p:spPr bwMode="auto">
            <a:xfrm>
              <a:off x="14515787" y="6194140"/>
              <a:ext cx="892537" cy="98569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a:picLocks noChangeAspect="1" noChangeArrowheads="1"/>
            </p:cNvPicPr>
            <p:nvPr/>
          </p:nvPicPr>
          <p:blipFill>
            <a:blip r:embed="rId49" cstate="email">
              <a:extLst>
                <a:ext uri="{28A0092B-C50C-407E-A947-70E740481C1C}">
                  <a14:useLocalDpi xmlns:a14="http://schemas.microsoft.com/office/drawing/2010/main" val="0"/>
                </a:ext>
              </a:extLst>
            </a:blip>
            <a:srcRect/>
            <a:stretch>
              <a:fillRect/>
            </a:stretch>
          </p:blipFill>
          <p:spPr bwMode="auto">
            <a:xfrm>
              <a:off x="11034832" y="8457539"/>
              <a:ext cx="793493" cy="78590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a:picLocks noChangeAspect="1" noChangeArrowheads="1"/>
            </p:cNvPicPr>
            <p:nvPr/>
          </p:nvPicPr>
          <p:blipFill>
            <a:blip r:embed="rId50" cstate="email">
              <a:extLst>
                <a:ext uri="{28A0092B-C50C-407E-A947-70E740481C1C}">
                  <a14:useLocalDpi xmlns:a14="http://schemas.microsoft.com/office/drawing/2010/main" val="0"/>
                </a:ext>
              </a:extLst>
            </a:blip>
            <a:srcRect/>
            <a:stretch>
              <a:fillRect/>
            </a:stretch>
          </p:blipFill>
          <p:spPr bwMode="auto">
            <a:xfrm>
              <a:off x="14141478" y="7546487"/>
              <a:ext cx="748019" cy="73311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a:picLocks noChangeAspect="1"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17304178" y="8469234"/>
              <a:ext cx="708269" cy="73756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a:picLocks noChangeAspect="1" noChangeArrowheads="1"/>
            </p:cNvPicPr>
            <p:nvPr/>
          </p:nvPicPr>
          <p:blipFill rotWithShape="1">
            <a:blip r:embed="rId52" cstate="email">
              <a:extLst>
                <a:ext uri="{28A0092B-C50C-407E-A947-70E740481C1C}">
                  <a14:useLocalDpi xmlns:a14="http://schemas.microsoft.com/office/drawing/2010/main" val="0"/>
                </a:ext>
              </a:extLst>
            </a:blip>
            <a:srcRect l="31924" t="24901" r="23576" b="27902"/>
            <a:stretch/>
          </p:blipFill>
          <p:spPr bwMode="auto">
            <a:xfrm>
              <a:off x="14133136" y="9462674"/>
              <a:ext cx="690846" cy="7737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a:picLocks noChangeAspect="1" noChangeArrowheads="1"/>
            </p:cNvPicPr>
            <p:nvPr/>
          </p:nvPicPr>
          <p:blipFill>
            <a:blip r:embed="rId53" cstate="email">
              <a:extLst>
                <a:ext uri="{28A0092B-C50C-407E-A947-70E740481C1C}">
                  <a14:useLocalDpi xmlns:a14="http://schemas.microsoft.com/office/drawing/2010/main" val="0"/>
                </a:ext>
              </a:extLst>
            </a:blip>
            <a:srcRect/>
            <a:stretch>
              <a:fillRect/>
            </a:stretch>
          </p:blipFill>
          <p:spPr bwMode="auto">
            <a:xfrm>
              <a:off x="14202381" y="10405347"/>
              <a:ext cx="651495" cy="762593"/>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53A83B0C-4119-40FF-8E5F-EB446C4CE74A}"/>
                </a:ext>
              </a:extLst>
            </p:cNvPr>
            <p:cNvPicPr>
              <a:picLocks noChangeAspect="1"/>
            </p:cNvPicPr>
            <p:nvPr/>
          </p:nvPicPr>
          <p:blipFill>
            <a:blip r:embed="rId54" cstate="email">
              <a:extLst>
                <a:ext uri="{28A0092B-C50C-407E-A947-70E740481C1C}">
                  <a14:useLocalDpi xmlns:a14="http://schemas.microsoft.com/office/drawing/2010/main" val="0"/>
                </a:ext>
              </a:extLst>
            </a:blip>
            <a:stretch>
              <a:fillRect/>
            </a:stretch>
          </p:blipFill>
          <p:spPr>
            <a:xfrm>
              <a:off x="20249243" y="10381478"/>
              <a:ext cx="621237" cy="702698"/>
            </a:xfrm>
            <a:prstGeom prst="ellipse">
              <a:avLst/>
            </a:prstGeom>
            <a:noFill/>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10D64191-905E-468E-B772-535603EB3E7D}"/>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11082348" y="9483110"/>
              <a:ext cx="741503" cy="7415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12" name="Picture 411">
              <a:extLst>
                <a:ext uri="{FF2B5EF4-FFF2-40B4-BE49-F238E27FC236}">
                  <a16:creationId xmlns:a16="http://schemas.microsoft.com/office/drawing/2014/main" id="{7DAD8D7E-1F24-4738-8C09-7D617CFCFF20}"/>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3158808" y="7715871"/>
              <a:ext cx="360801" cy="451000"/>
            </a:xfrm>
            <a:prstGeom prst="rect">
              <a:avLst/>
            </a:prstGeom>
          </p:spPr>
        </p:pic>
        <p:pic>
          <p:nvPicPr>
            <p:cNvPr id="352" name="Picture 351">
              <a:extLst>
                <a:ext uri="{FF2B5EF4-FFF2-40B4-BE49-F238E27FC236}">
                  <a16:creationId xmlns:a16="http://schemas.microsoft.com/office/drawing/2014/main" id="{67D6B9C8-3BC7-41A8-A0C7-55141463800E}"/>
                </a:ext>
              </a:extLst>
            </p:cNvPr>
            <p:cNvPicPr>
              <a:picLocks noChangeAspect="1"/>
            </p:cNvPicPr>
            <p:nvPr/>
          </p:nvPicPr>
          <p:blipFill>
            <a:blip r:embed="rId56"/>
            <a:stretch>
              <a:fillRect/>
            </a:stretch>
          </p:blipFill>
          <p:spPr>
            <a:xfrm>
              <a:off x="20171478" y="7518723"/>
              <a:ext cx="782601" cy="77097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9" name="Group 98">
            <a:extLst>
              <a:ext uri="{FF2B5EF4-FFF2-40B4-BE49-F238E27FC236}">
                <a16:creationId xmlns:a16="http://schemas.microsoft.com/office/drawing/2014/main" id="{FE1F9675-BE0F-42FD-8A56-75B0696DFB7E}"/>
              </a:ext>
            </a:extLst>
          </p:cNvPr>
          <p:cNvGrpSpPr/>
          <p:nvPr/>
        </p:nvGrpSpPr>
        <p:grpSpPr>
          <a:xfrm>
            <a:off x="15954087" y="9164653"/>
            <a:ext cx="12324370" cy="3947312"/>
            <a:chOff x="826019" y="8413878"/>
            <a:chExt cx="12664805" cy="3992883"/>
          </a:xfrm>
        </p:grpSpPr>
        <p:grpSp>
          <p:nvGrpSpPr>
            <p:cNvPr id="96" name="Group 95">
              <a:extLst>
                <a:ext uri="{FF2B5EF4-FFF2-40B4-BE49-F238E27FC236}">
                  <a16:creationId xmlns:a16="http://schemas.microsoft.com/office/drawing/2014/main" id="{BBDE08D2-D38B-4922-A74B-EA4C8183391C}"/>
                </a:ext>
              </a:extLst>
            </p:cNvPr>
            <p:cNvGrpSpPr/>
            <p:nvPr/>
          </p:nvGrpSpPr>
          <p:grpSpPr>
            <a:xfrm>
              <a:off x="826019" y="8413878"/>
              <a:ext cx="12664805" cy="3992883"/>
              <a:chOff x="1330422" y="8335973"/>
              <a:chExt cx="11349261" cy="3346318"/>
            </a:xfrm>
          </p:grpSpPr>
          <p:grpSp>
            <p:nvGrpSpPr>
              <p:cNvPr id="155" name="Group 154">
                <a:extLst>
                  <a:ext uri="{FF2B5EF4-FFF2-40B4-BE49-F238E27FC236}">
                    <a16:creationId xmlns:a16="http://schemas.microsoft.com/office/drawing/2014/main" id="{46275606-B1E8-485B-9926-CABE0A4EA50E}"/>
                  </a:ext>
                </a:extLst>
              </p:cNvPr>
              <p:cNvGrpSpPr/>
              <p:nvPr/>
            </p:nvGrpSpPr>
            <p:grpSpPr>
              <a:xfrm>
                <a:off x="1330422" y="8335973"/>
                <a:ext cx="11349261" cy="3346318"/>
                <a:chOff x="288965" y="766822"/>
                <a:chExt cx="11349261" cy="3346318"/>
              </a:xfrm>
            </p:grpSpPr>
            <p:sp>
              <p:nvSpPr>
                <p:cNvPr id="156" name="TextBox 155">
                  <a:extLst>
                    <a:ext uri="{FF2B5EF4-FFF2-40B4-BE49-F238E27FC236}">
                      <a16:creationId xmlns:a16="http://schemas.microsoft.com/office/drawing/2014/main" id="{D2E91047-1B4A-4F2B-AA1D-46D638402E48}"/>
                    </a:ext>
                  </a:extLst>
                </p:cNvPr>
                <p:cNvSpPr txBox="1"/>
                <p:nvPr/>
              </p:nvSpPr>
              <p:spPr>
                <a:xfrm>
                  <a:off x="3629613" y="781107"/>
                  <a:ext cx="2269515"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4792376" y="1470446"/>
                  <a:ext cx="0" cy="16146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289943" y="1634958"/>
                  <a:ext cx="3427130"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3628971" y="1796136"/>
                  <a:ext cx="232427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3628971" y="2540262"/>
                  <a:ext cx="2318596" cy="70801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4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 </a:t>
                  </a:r>
                  <a:r>
                    <a:rPr lang="en-US" sz="1000" dirty="0">
                      <a:solidFill>
                        <a:schemeClr val="bg1"/>
                      </a:solidFill>
                    </a:rPr>
                    <a:t>Strategic Projects</a:t>
                  </a:r>
                </a:p>
              </p:txBody>
            </p:sp>
            <p:sp>
              <p:nvSpPr>
                <p:cNvPr id="161" name="TextBox 160">
                  <a:extLst>
                    <a:ext uri="{FF2B5EF4-FFF2-40B4-BE49-F238E27FC236}">
                      <a16:creationId xmlns:a16="http://schemas.microsoft.com/office/drawing/2014/main" id="{3E11E7BE-69B7-429F-85F7-A3B87556EBB4}"/>
                    </a:ext>
                  </a:extLst>
                </p:cNvPr>
                <p:cNvSpPr txBox="1"/>
                <p:nvPr/>
              </p:nvSpPr>
              <p:spPr>
                <a:xfrm>
                  <a:off x="3613048" y="3366284"/>
                  <a:ext cx="2340199"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288965" y="1634958"/>
                  <a:ext cx="6319" cy="208416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1599F928-28C9-482B-81BD-B60BF7297892}"/>
                    </a:ext>
                  </a:extLst>
                </p:cNvPr>
                <p:cNvCxnSpPr>
                  <a:cxnSpLocks/>
                  <a:endCxn id="182" idx="2"/>
                </p:cNvCxnSpPr>
                <p:nvPr/>
              </p:nvCxnSpPr>
              <p:spPr>
                <a:xfrm flipV="1">
                  <a:off x="289943" y="2148592"/>
                  <a:ext cx="1484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FC46F6A-25E5-4E68-93E2-60AF1CA4C3EF}"/>
                    </a:ext>
                  </a:extLst>
                </p:cNvPr>
                <p:cNvCxnSpPr>
                  <a:cxnSpLocks/>
                </p:cNvCxnSpPr>
                <p:nvPr/>
              </p:nvCxnSpPr>
              <p:spPr>
                <a:xfrm flipV="1">
                  <a:off x="292612" y="2912520"/>
                  <a:ext cx="148172" cy="748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2801ECDA-F386-4751-AEF6-C5DD6F091C6F}"/>
                    </a:ext>
                  </a:extLst>
                </p:cNvPr>
                <p:cNvCxnSpPr>
                  <a:cxnSpLocks/>
                </p:cNvCxnSpPr>
                <p:nvPr/>
              </p:nvCxnSpPr>
              <p:spPr>
                <a:xfrm>
                  <a:off x="292612" y="3719123"/>
                  <a:ext cx="14528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3166458" y="1634958"/>
                  <a:ext cx="1275" cy="205592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4249D3B7-91CA-43D7-BD14-C7BA847DE897}"/>
                    </a:ext>
                  </a:extLst>
                </p:cNvPr>
                <p:cNvCxnSpPr>
                  <a:cxnSpLocks/>
                </p:cNvCxnSpPr>
                <p:nvPr/>
              </p:nvCxnSpPr>
              <p:spPr>
                <a:xfrm>
                  <a:off x="3181953" y="2903268"/>
                  <a:ext cx="16733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185" idx="2"/>
                </p:cNvCxnSpPr>
                <p:nvPr/>
              </p:nvCxnSpPr>
              <p:spPr>
                <a:xfrm flipV="1">
                  <a:off x="3168357" y="2138974"/>
                  <a:ext cx="185782" cy="102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DB67B6E4-2250-4938-A50A-B04E2F3F7AE5}"/>
                    </a:ext>
                  </a:extLst>
                </p:cNvPr>
                <p:cNvCxnSpPr>
                  <a:cxnSpLocks/>
                </p:cNvCxnSpPr>
                <p:nvPr/>
              </p:nvCxnSpPr>
              <p:spPr>
                <a:xfrm>
                  <a:off x="3167732" y="3710123"/>
                  <a:ext cx="1783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a:off x="3707133" y="1634958"/>
                  <a:ext cx="5384551" cy="275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6105342" y="1634958"/>
                  <a:ext cx="1" cy="2066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3ECDFC2-CE12-4455-A240-8D076BD9F6DF}"/>
                    </a:ext>
                  </a:extLst>
                </p:cNvPr>
                <p:cNvCxnSpPr>
                  <a:cxnSpLocks/>
                </p:cNvCxnSpPr>
                <p:nvPr/>
              </p:nvCxnSpPr>
              <p:spPr>
                <a:xfrm>
                  <a:off x="6100002" y="213736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6588968" y="1796136"/>
                  <a:ext cx="2310558"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6584332" y="2571418"/>
                  <a:ext cx="2315193"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6584332" y="3366284"/>
                  <a:ext cx="2351741"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696311" y="1810421"/>
                  <a:ext cx="230444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 </a:t>
                  </a:r>
                  <a:r>
                    <a:rPr lang="en-US" sz="1001"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691675" y="2585703"/>
                  <a:ext cx="23253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57" cstate="email">
                  <a:extLst>
                    <a:ext uri="{28A0092B-C50C-407E-A947-70E740481C1C}">
                      <a14:useLocalDpi xmlns:a14="http://schemas.microsoft.com/office/drawing/2010/main" val="0"/>
                    </a:ext>
                  </a:extLst>
                </a:blip>
                <a:stretch>
                  <a:fillRect/>
                </a:stretch>
              </p:blipFill>
              <p:spPr>
                <a:xfrm>
                  <a:off x="3381644" y="766822"/>
                  <a:ext cx="706668" cy="706668"/>
                </a:xfrm>
                <a:prstGeom prst="ellipse">
                  <a:avLst/>
                </a:prstGeom>
                <a:ln w="12700" cap="rnd">
                  <a:solidFill>
                    <a:schemeClr val="bg1"/>
                  </a:solidFill>
                  <a:prstDash val="solid"/>
                </a:ln>
                <a:effectLst/>
              </p:spPr>
            </p:pic>
            <p:pic>
              <p:nvPicPr>
                <p:cNvPr id="182" name="Picture 181">
                  <a:extLst>
                    <a:ext uri="{FF2B5EF4-FFF2-40B4-BE49-F238E27FC236}">
                      <a16:creationId xmlns:a16="http://schemas.microsoft.com/office/drawing/2014/main" id="{66F5074E-BE0B-4097-B634-62B49B064514}"/>
                    </a:ext>
                  </a:extLst>
                </p:cNvPr>
                <p:cNvPicPr>
                  <a:picLocks noChangeAspect="1"/>
                </p:cNvPicPr>
                <p:nvPr/>
              </p:nvPicPr>
              <p:blipFill>
                <a:blip r:embed="rId58" cstate="email">
                  <a:extLst>
                    <a:ext uri="{28A0092B-C50C-407E-A947-70E740481C1C}">
                      <a14:useLocalDpi xmlns:a14="http://schemas.microsoft.com/office/drawing/2010/main" val="0"/>
                    </a:ext>
                  </a:extLst>
                </a:blip>
                <a:stretch>
                  <a:fillRect/>
                </a:stretch>
              </p:blipFill>
              <p:spPr>
                <a:xfrm>
                  <a:off x="438430" y="1794352"/>
                  <a:ext cx="710168" cy="708480"/>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a:picLocks noChangeAspect="1"/>
                </p:cNvPicPr>
                <p:nvPr/>
              </p:nvPicPr>
              <p:blipFill>
                <a:blip r:embed="rId59" cstate="email">
                  <a:extLst>
                    <a:ext uri="{28A0092B-C50C-407E-A947-70E740481C1C}">
                      <a14:useLocalDpi xmlns:a14="http://schemas.microsoft.com/office/drawing/2010/main" val="0"/>
                    </a:ext>
                  </a:extLst>
                </a:blip>
                <a:stretch>
                  <a:fillRect/>
                </a:stretch>
              </p:blipFill>
              <p:spPr>
                <a:xfrm>
                  <a:off x="432344" y="2572437"/>
                  <a:ext cx="706994" cy="705820"/>
                </a:xfrm>
                <a:prstGeom prst="ellipse">
                  <a:avLst/>
                </a:prstGeom>
                <a:ln w="12700" cap="rnd">
                  <a:solidFill>
                    <a:schemeClr val="bg1"/>
                  </a:solidFill>
                  <a:prstDash val="solid"/>
                </a:ln>
                <a:effectLst/>
              </p:spPr>
            </p:pic>
            <p:pic>
              <p:nvPicPr>
                <p:cNvPr id="185" name="Picture 184">
                  <a:extLst>
                    <a:ext uri="{FF2B5EF4-FFF2-40B4-BE49-F238E27FC236}">
                      <a16:creationId xmlns:a16="http://schemas.microsoft.com/office/drawing/2014/main" id="{48F61240-D5B6-465A-964E-65B05CA38EA5}"/>
                    </a:ext>
                  </a:extLst>
                </p:cNvPr>
                <p:cNvPicPr>
                  <a:picLocks noChangeAspect="1"/>
                </p:cNvPicPr>
                <p:nvPr/>
              </p:nvPicPr>
              <p:blipFill>
                <a:blip r:embed="rId60" cstate="email">
                  <a:extLst>
                    <a:ext uri="{28A0092B-C50C-407E-A947-70E740481C1C}">
                      <a14:useLocalDpi xmlns:a14="http://schemas.microsoft.com/office/drawing/2010/main" val="0"/>
                    </a:ext>
                  </a:extLst>
                </a:blip>
                <a:stretch>
                  <a:fillRect/>
                </a:stretch>
              </p:blipFill>
              <p:spPr>
                <a:xfrm>
                  <a:off x="3354139" y="1777558"/>
                  <a:ext cx="722831" cy="722831"/>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a:picLocks noChangeAspect="1"/>
                </p:cNvPicPr>
                <p:nvPr/>
              </p:nvPicPr>
              <p:blipFill>
                <a:blip r:embed="rId61" cstate="email">
                  <a:extLst>
                    <a:ext uri="{28A0092B-C50C-407E-A947-70E740481C1C}">
                      <a14:useLocalDpi xmlns:a14="http://schemas.microsoft.com/office/drawing/2010/main" val="0"/>
                    </a:ext>
                  </a:extLst>
                </a:blip>
                <a:stretch>
                  <a:fillRect/>
                </a:stretch>
              </p:blipFill>
              <p:spPr>
                <a:xfrm>
                  <a:off x="3359719" y="3357395"/>
                  <a:ext cx="700282" cy="700282"/>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6333143" y="1771323"/>
                  <a:ext cx="718794" cy="71879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6328751" y="2555991"/>
                  <a:ext cx="702985" cy="702985"/>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a:picLocks noChangeAspect="1"/>
                </p:cNvPicPr>
                <p:nvPr/>
              </p:nvPicPr>
              <p:blipFill>
                <a:blip r:embed="rId64" cstate="email">
                  <a:extLst>
                    <a:ext uri="{28A0092B-C50C-407E-A947-70E740481C1C}">
                      <a14:useLocalDpi xmlns:a14="http://schemas.microsoft.com/office/drawing/2010/main" val="0"/>
                    </a:ext>
                  </a:extLst>
                </a:blip>
                <a:stretch>
                  <a:fillRect/>
                </a:stretch>
              </p:blipFill>
              <p:spPr>
                <a:xfrm>
                  <a:off x="6307401" y="3354403"/>
                  <a:ext cx="724335" cy="724335"/>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714190" y="3423260"/>
                  <a:ext cx="2310418"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a:picLocks noChangeAspect="1"/>
                </p:cNvPicPr>
                <p:nvPr/>
              </p:nvPicPr>
              <p:blipFill>
                <a:blip r:embed="rId65" cstate="email">
                  <a:extLst>
                    <a:ext uri="{28A0092B-C50C-407E-A947-70E740481C1C}">
                      <a14:useLocalDpi xmlns:a14="http://schemas.microsoft.com/office/drawing/2010/main" val="0"/>
                    </a:ext>
                  </a:extLst>
                </a:blip>
                <a:stretch>
                  <a:fillRect/>
                </a:stretch>
              </p:blipFill>
              <p:spPr>
                <a:xfrm>
                  <a:off x="487270" y="3354403"/>
                  <a:ext cx="706149" cy="758737"/>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9415726" y="2672307"/>
                  <a:ext cx="2222500" cy="39159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4" name="Straight Arrow Connector 173">
                  <a:extLst>
                    <a:ext uri="{FF2B5EF4-FFF2-40B4-BE49-F238E27FC236}">
                      <a16:creationId xmlns:a16="http://schemas.microsoft.com/office/drawing/2014/main" id="{CC3718B1-9BCC-4C5F-97DB-069E48CD4742}"/>
                    </a:ext>
                  </a:extLst>
                </p:cNvPr>
                <p:cNvCxnSpPr>
                  <a:cxnSpLocks/>
                </p:cNvCxnSpPr>
                <p:nvPr/>
              </p:nvCxnSpPr>
              <p:spPr>
                <a:xfrm>
                  <a:off x="6112956" y="3701001"/>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6112956" y="2913493"/>
                  <a:ext cx="22473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a:picLocks noChangeAspect="1"/>
                </p:cNvPicPr>
                <p:nvPr/>
              </p:nvPicPr>
              <p:blipFill>
                <a:blip r:embed="rId66" cstate="email">
                  <a:extLst>
                    <a:ext uri="{28A0092B-C50C-407E-A947-70E740481C1C}">
                      <a14:useLocalDpi xmlns:a14="http://schemas.microsoft.com/office/drawing/2010/main" val="0"/>
                    </a:ext>
                  </a:extLst>
                </a:blip>
                <a:stretch>
                  <a:fillRect/>
                </a:stretch>
              </p:blipFill>
              <p:spPr>
                <a:xfrm>
                  <a:off x="3426783" y="2560874"/>
                  <a:ext cx="665391" cy="700282"/>
                </a:xfrm>
                <a:prstGeom prst="ellipse">
                  <a:avLst/>
                </a:prstGeom>
                <a:ln w="12700" cap="rnd">
                  <a:solidFill>
                    <a:schemeClr val="bg1"/>
                  </a:solidFill>
                  <a:prstDash val="solid"/>
                </a:ln>
                <a:effectLst/>
              </p:spPr>
            </p:pic>
          </p:grpSp>
          <p:sp>
            <p:nvSpPr>
              <p:cNvPr id="426" name="TextBox 425">
                <a:extLst>
                  <a:ext uri="{FF2B5EF4-FFF2-40B4-BE49-F238E27FC236}">
                    <a16:creationId xmlns:a16="http://schemas.microsoft.com/office/drawing/2014/main" id="{7945EAA0-5726-4EBA-AC1D-9B700E9D0B9E}"/>
                  </a:ext>
                </a:extLst>
              </p:cNvPr>
              <p:cNvSpPr txBox="1"/>
              <p:nvPr/>
            </p:nvSpPr>
            <p:spPr>
              <a:xfrm>
                <a:off x="10328614" y="9438479"/>
                <a:ext cx="2318679" cy="52846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r"/>
                <a:r>
                  <a:rPr lang="en-US" altLang="en-US" sz="1400" b="1" dirty="0">
                    <a:solidFill>
                      <a:schemeClr val="bg1"/>
                    </a:solidFill>
                  </a:rPr>
                  <a:t>Karla Colin Renteria</a:t>
                </a:r>
                <a:br>
                  <a:rPr lang="en-US" altLang="en-US" sz="1200" b="1" dirty="0">
                    <a:solidFill>
                      <a:schemeClr val="bg1"/>
                    </a:solidFill>
                  </a:rPr>
                </a:b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pic>
            <p:nvPicPr>
              <p:cNvPr id="14" name="Picture 13">
                <a:extLst>
                  <a:ext uri="{FF2B5EF4-FFF2-40B4-BE49-F238E27FC236}">
                    <a16:creationId xmlns:a16="http://schemas.microsoft.com/office/drawing/2014/main" id="{41B87995-EDA3-4FDA-AC70-12B1BF7E2D2C}"/>
                  </a:ext>
                </a:extLst>
              </p:cNvPr>
              <p:cNvPicPr>
                <a:picLocks noChangeAspect="1"/>
              </p:cNvPicPr>
              <p:nvPr/>
            </p:nvPicPr>
            <p:blipFill>
              <a:blip r:embed="rId67" cstate="email">
                <a:extLst>
                  <a:ext uri="{28A0092B-C50C-407E-A947-70E740481C1C}">
                    <a14:useLocalDpi xmlns:a14="http://schemas.microsoft.com/office/drawing/2010/main" val="0"/>
                  </a:ext>
                </a:extLst>
              </a:blip>
              <a:stretch>
                <a:fillRect/>
              </a:stretch>
            </p:blipFill>
            <p:spPr>
              <a:xfrm>
                <a:off x="10247794" y="9335060"/>
                <a:ext cx="692037" cy="695808"/>
              </a:xfrm>
              <a:prstGeom prst="ellipse">
                <a:avLst/>
              </a:prstGeom>
            </p:spPr>
          </p:pic>
        </p:grpSp>
        <p:sp>
          <p:nvSpPr>
            <p:cNvPr id="355" name="Oval 354">
              <a:extLst>
                <a:ext uri="{FF2B5EF4-FFF2-40B4-BE49-F238E27FC236}">
                  <a16:creationId xmlns:a16="http://schemas.microsoft.com/office/drawing/2014/main" id="{5A33586F-F753-4BDE-B68D-3B742514917E}"/>
                </a:ext>
              </a:extLst>
            </p:cNvPr>
            <p:cNvSpPr/>
            <p:nvPr/>
          </p:nvSpPr>
          <p:spPr>
            <a:xfrm>
              <a:off x="10784314" y="10605378"/>
              <a:ext cx="702174" cy="729153"/>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6" name="Picture 355">
              <a:extLst>
                <a:ext uri="{FF2B5EF4-FFF2-40B4-BE49-F238E27FC236}">
                  <a16:creationId xmlns:a16="http://schemas.microsoft.com/office/drawing/2014/main" id="{27A7647C-1760-44CC-B4E4-E0415D409E1F}"/>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0904790" y="10657800"/>
              <a:ext cx="476647" cy="595807"/>
            </a:xfrm>
            <a:prstGeom prst="rect">
              <a:avLst/>
            </a:prstGeom>
          </p:spPr>
        </p:pic>
      </p:grpSp>
      <p:cxnSp>
        <p:nvCxnSpPr>
          <p:cNvPr id="359" name="Straight Arrow Connector 358">
            <a:extLst>
              <a:ext uri="{FF2B5EF4-FFF2-40B4-BE49-F238E27FC236}">
                <a16:creationId xmlns:a16="http://schemas.microsoft.com/office/drawing/2014/main" id="{2FB9FAF4-7C92-4726-BCF4-678D1031E729}"/>
              </a:ext>
            </a:extLst>
          </p:cNvPr>
          <p:cNvCxnSpPr>
            <a:cxnSpLocks/>
          </p:cNvCxnSpPr>
          <p:nvPr/>
        </p:nvCxnSpPr>
        <p:spPr>
          <a:xfrm>
            <a:off x="25521780" y="11602657"/>
            <a:ext cx="12291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16936250" y="2584707"/>
            <a:ext cx="62" cy="36508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1556494" y="3736379"/>
            <a:ext cx="5211562"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4EABE503-3F63-478C-BE05-18F06BFD195D}"/>
              </a:ext>
            </a:extLst>
          </p:cNvPr>
          <p:cNvCxnSpPr>
            <a:cxnSpLocks/>
          </p:cNvCxnSpPr>
          <p:nvPr/>
        </p:nvCxnSpPr>
        <p:spPr>
          <a:xfrm>
            <a:off x="21556494" y="373637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0" name="Straight Arrow Connector 399">
            <a:extLst>
              <a:ext uri="{FF2B5EF4-FFF2-40B4-BE49-F238E27FC236}">
                <a16:creationId xmlns:a16="http://schemas.microsoft.com/office/drawing/2014/main" id="{0FCD1B36-85CC-412C-9815-6491FB416EB9}"/>
              </a:ext>
            </a:extLst>
          </p:cNvPr>
          <p:cNvCxnSpPr>
            <a:cxnSpLocks/>
            <a:endCxn id="536" idx="1"/>
          </p:cNvCxnSpPr>
          <p:nvPr/>
        </p:nvCxnSpPr>
        <p:spPr>
          <a:xfrm>
            <a:off x="21556494" y="4043620"/>
            <a:ext cx="654487"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7" name="Straight Arrow Connector 406">
            <a:extLst>
              <a:ext uri="{FF2B5EF4-FFF2-40B4-BE49-F238E27FC236}">
                <a16:creationId xmlns:a16="http://schemas.microsoft.com/office/drawing/2014/main" id="{C5BDE610-F3CA-40C7-A98B-E701A490CF54}"/>
              </a:ext>
            </a:extLst>
          </p:cNvPr>
          <p:cNvCxnSpPr>
            <a:cxnSpLocks/>
            <a:endCxn id="323" idx="1"/>
          </p:cNvCxnSpPr>
          <p:nvPr/>
        </p:nvCxnSpPr>
        <p:spPr>
          <a:xfrm>
            <a:off x="21568613" y="6722164"/>
            <a:ext cx="642367"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5" name="Straight Arrow Connector 414">
            <a:extLst>
              <a:ext uri="{FF2B5EF4-FFF2-40B4-BE49-F238E27FC236}">
                <a16:creationId xmlns:a16="http://schemas.microsoft.com/office/drawing/2014/main" id="{7983F324-4253-4A52-8D03-F6C11173AB62}"/>
              </a:ext>
            </a:extLst>
          </p:cNvPr>
          <p:cNvCxnSpPr>
            <a:cxnSpLocks/>
          </p:cNvCxnSpPr>
          <p:nvPr/>
        </p:nvCxnSpPr>
        <p:spPr>
          <a:xfrm>
            <a:off x="25853037" y="4192283"/>
            <a:ext cx="0" cy="20950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1BD1558C-038C-4931-AE4C-612D5A9E14CC}"/>
              </a:ext>
            </a:extLst>
          </p:cNvPr>
          <p:cNvCxnSpPr>
            <a:cxnSpLocks/>
          </p:cNvCxnSpPr>
          <p:nvPr/>
        </p:nvCxnSpPr>
        <p:spPr>
          <a:xfrm>
            <a:off x="24028848" y="4401785"/>
            <a:ext cx="5504074"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3" name="Straight Arrow Connector 422">
            <a:extLst>
              <a:ext uri="{FF2B5EF4-FFF2-40B4-BE49-F238E27FC236}">
                <a16:creationId xmlns:a16="http://schemas.microsoft.com/office/drawing/2014/main" id="{AAC9B451-F3F8-48EF-B275-31D5ACB54B3C}"/>
              </a:ext>
            </a:extLst>
          </p:cNvPr>
          <p:cNvCxnSpPr>
            <a:cxnSpLocks/>
          </p:cNvCxnSpPr>
          <p:nvPr/>
        </p:nvCxnSpPr>
        <p:spPr>
          <a:xfrm>
            <a:off x="24037992" y="4413895"/>
            <a:ext cx="0" cy="14796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a:extLst>
              <a:ext uri="{FF2B5EF4-FFF2-40B4-BE49-F238E27FC236}">
                <a16:creationId xmlns:a16="http://schemas.microsoft.com/office/drawing/2014/main" id="{1A2D2E00-CB12-455F-9A24-80732E3E685A}"/>
              </a:ext>
            </a:extLst>
          </p:cNvPr>
          <p:cNvCxnSpPr>
            <a:cxnSpLocks/>
          </p:cNvCxnSpPr>
          <p:nvPr/>
        </p:nvCxnSpPr>
        <p:spPr>
          <a:xfrm>
            <a:off x="26795568" y="4412732"/>
            <a:ext cx="0" cy="17842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D388D229-E2C8-4D7D-9D1A-71A47829EAD3}"/>
              </a:ext>
            </a:extLst>
          </p:cNvPr>
          <p:cNvCxnSpPr>
            <a:cxnSpLocks/>
            <a:endCxn id="752" idx="0"/>
          </p:cNvCxnSpPr>
          <p:nvPr/>
        </p:nvCxnSpPr>
        <p:spPr>
          <a:xfrm>
            <a:off x="29522949" y="4387975"/>
            <a:ext cx="9973" cy="14311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8DAF969-ECA9-4D9C-A2A7-4F5CC3ADE9E4}"/>
              </a:ext>
            </a:extLst>
          </p:cNvPr>
          <p:cNvCxnSpPr>
            <a:cxnSpLocks/>
          </p:cNvCxnSpPr>
          <p:nvPr/>
        </p:nvCxnSpPr>
        <p:spPr>
          <a:xfrm flipH="1">
            <a:off x="5080217" y="2575670"/>
            <a:ext cx="39849" cy="599822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535806" y="453824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541468" y="670657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548460" y="5805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553092" y="493597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535806" y="752180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p:cNvCxnSpPr>
          <p:nvPr/>
        </p:nvCxnSpPr>
        <p:spPr>
          <a:xfrm>
            <a:off x="8683348" y="577076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p:cNvCxnSpPr>
          <p:nvPr/>
        </p:nvCxnSpPr>
        <p:spPr>
          <a:xfrm>
            <a:off x="8707967" y="5009254"/>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p:cNvCxnSpPr>
          <p:nvPr/>
        </p:nvCxnSpPr>
        <p:spPr>
          <a:xfrm>
            <a:off x="8698406" y="6646524"/>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548506" y="448656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80118" y="4178932"/>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2602999" y="4348053"/>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a:off x="12615008" y="679801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p:cNvCxnSpPr>
          <p:nvPr/>
        </p:nvCxnSpPr>
        <p:spPr>
          <a:xfrm>
            <a:off x="12621780" y="5805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p:cNvCxnSpPr>
          <p:nvPr/>
        </p:nvCxnSpPr>
        <p:spPr>
          <a:xfrm>
            <a:off x="12621780" y="485875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2608638" y="4346398"/>
            <a:ext cx="573271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5495272" y="4370053"/>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p:cNvCxnSpPr>
          <p:nvPr/>
        </p:nvCxnSpPr>
        <p:spPr>
          <a:xfrm>
            <a:off x="15507281" y="682001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a:off x="15514053" y="582785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p:cNvCxnSpPr>
          <p:nvPr/>
        </p:nvCxnSpPr>
        <p:spPr>
          <a:xfrm>
            <a:off x="15514053" y="4880752"/>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9F68AE1B-1EDB-4EA4-91F5-390DB95151FD}"/>
              </a:ext>
            </a:extLst>
          </p:cNvPr>
          <p:cNvCxnSpPr>
            <a:cxnSpLocks/>
          </p:cNvCxnSpPr>
          <p:nvPr/>
        </p:nvCxnSpPr>
        <p:spPr>
          <a:xfrm>
            <a:off x="18341356" y="4345916"/>
            <a:ext cx="0" cy="246759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8344221" y="680502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p:cNvCxnSpPr>
          <p:nvPr/>
        </p:nvCxnSpPr>
        <p:spPr>
          <a:xfrm>
            <a:off x="18360137" y="5803714"/>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id="{F7EA80A0-35D0-45A4-A8D3-73F62E07EEB7}"/>
              </a:ext>
            </a:extLst>
          </p:cNvPr>
          <p:cNvCxnSpPr>
            <a:cxnSpLocks/>
          </p:cNvCxnSpPr>
          <p:nvPr/>
        </p:nvCxnSpPr>
        <p:spPr>
          <a:xfrm>
            <a:off x="18360137" y="4856615"/>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a16="http://schemas.microsoft.com/office/drawing/2014/main" id="{2EBD9E6C-15F2-49C6-88E1-E6DC510DA9C6}"/>
              </a:ext>
            </a:extLst>
          </p:cNvPr>
          <p:cNvCxnSpPr>
            <a:cxnSpLocks/>
          </p:cNvCxnSpPr>
          <p:nvPr/>
        </p:nvCxnSpPr>
        <p:spPr>
          <a:xfrm>
            <a:off x="24181248" y="6958406"/>
            <a:ext cx="0" cy="162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4" name="Straight Arrow Connector 303">
            <a:extLst>
              <a:ext uri="{FF2B5EF4-FFF2-40B4-BE49-F238E27FC236}">
                <a16:creationId xmlns:a16="http://schemas.microsoft.com/office/drawing/2014/main" id="{6FB6AD91-C7CE-4B21-9C27-66886FCA8AC7}"/>
              </a:ext>
            </a:extLst>
          </p:cNvPr>
          <p:cNvCxnSpPr>
            <a:cxnSpLocks/>
          </p:cNvCxnSpPr>
          <p:nvPr/>
        </p:nvCxnSpPr>
        <p:spPr>
          <a:xfrm>
            <a:off x="26947968" y="6982929"/>
            <a:ext cx="0" cy="178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7" name="Straight Arrow Connector 306">
            <a:extLst>
              <a:ext uri="{FF2B5EF4-FFF2-40B4-BE49-F238E27FC236}">
                <a16:creationId xmlns:a16="http://schemas.microsoft.com/office/drawing/2014/main" id="{6D00A6C3-8180-4885-9958-185BD03008A0}"/>
              </a:ext>
            </a:extLst>
          </p:cNvPr>
          <p:cNvCxnSpPr>
            <a:cxnSpLocks/>
          </p:cNvCxnSpPr>
          <p:nvPr/>
        </p:nvCxnSpPr>
        <p:spPr>
          <a:xfrm>
            <a:off x="29675349" y="6941872"/>
            <a:ext cx="9973" cy="157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8" name="Straight Connector 307">
            <a:extLst>
              <a:ext uri="{FF2B5EF4-FFF2-40B4-BE49-F238E27FC236}">
                <a16:creationId xmlns:a16="http://schemas.microsoft.com/office/drawing/2014/main" id="{E43DAB5B-8DF2-46D2-86B7-26B1A0D5C228}"/>
              </a:ext>
            </a:extLst>
          </p:cNvPr>
          <p:cNvCxnSpPr>
            <a:cxnSpLocks/>
          </p:cNvCxnSpPr>
          <p:nvPr/>
        </p:nvCxnSpPr>
        <p:spPr>
          <a:xfrm flipV="1">
            <a:off x="24203550" y="6949869"/>
            <a:ext cx="5504073"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Connector: Elbow 34">
            <a:extLst>
              <a:ext uri="{FF2B5EF4-FFF2-40B4-BE49-F238E27FC236}">
                <a16:creationId xmlns:a16="http://schemas.microsoft.com/office/drawing/2014/main" id="{CD13A17B-4F0B-4340-8918-4ED6C9FABEC2}"/>
              </a:ext>
            </a:extLst>
          </p:cNvPr>
          <p:cNvCxnSpPr>
            <a:cxnSpLocks/>
          </p:cNvCxnSpPr>
          <p:nvPr/>
        </p:nvCxnSpPr>
        <p:spPr>
          <a:xfrm>
            <a:off x="25253693" y="6777648"/>
            <a:ext cx="1168474" cy="138469"/>
          </a:xfrm>
          <a:prstGeom prst="bentConnector2">
            <a:avLst/>
          </a:prstGeom>
          <a:ln w="12700" cap="rnd">
            <a:solidFill>
              <a:srgbClr val="4F515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25517253" y="10238858"/>
            <a:ext cx="1" cy="13756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4" name="Straight Arrow Connector 313">
            <a:extLst>
              <a:ext uri="{FF2B5EF4-FFF2-40B4-BE49-F238E27FC236}">
                <a16:creationId xmlns:a16="http://schemas.microsoft.com/office/drawing/2014/main" id="{CB0CDF22-D45E-4477-B033-2BCD411E8687}"/>
              </a:ext>
            </a:extLst>
          </p:cNvPr>
          <p:cNvCxnSpPr>
            <a:cxnSpLocks/>
          </p:cNvCxnSpPr>
          <p:nvPr/>
        </p:nvCxnSpPr>
        <p:spPr>
          <a:xfrm>
            <a:off x="25540162" y="10753562"/>
            <a:ext cx="12291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575650" y="9553270"/>
            <a:ext cx="1385" cy="355069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id="{FA02D44E-0E6C-497F-A2A8-9398105B5687}"/>
              </a:ext>
            </a:extLst>
          </p:cNvPr>
          <p:cNvCxnSpPr>
            <a:cxnSpLocks/>
          </p:cNvCxnSpPr>
          <p:nvPr/>
        </p:nvCxnSpPr>
        <p:spPr>
          <a:xfrm>
            <a:off x="590934" y="11174580"/>
            <a:ext cx="18171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p:cNvCxnSpPr>
          <p:nvPr/>
        </p:nvCxnSpPr>
        <p:spPr>
          <a:xfrm flipV="1">
            <a:off x="576169" y="10163292"/>
            <a:ext cx="201744" cy="1211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id="{E8FF3345-33D9-4F5A-BD7E-5270CEA52F3E}"/>
              </a:ext>
            </a:extLst>
          </p:cNvPr>
          <p:cNvCxnSpPr>
            <a:cxnSpLocks/>
          </p:cNvCxnSpPr>
          <p:nvPr/>
        </p:nvCxnSpPr>
        <p:spPr>
          <a:xfrm>
            <a:off x="575491" y="12181209"/>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574107" y="9556526"/>
            <a:ext cx="11973068" cy="3340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3637103"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3633105"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3647172"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3647172"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FCB3E392-A12F-4193-BF91-73C9D708DC06}"/>
              </a:ext>
            </a:extLst>
          </p:cNvPr>
          <p:cNvCxnSpPr>
            <a:cxnSpLocks/>
          </p:cNvCxnSpPr>
          <p:nvPr/>
        </p:nvCxnSpPr>
        <p:spPr>
          <a:xfrm flipH="1">
            <a:off x="12543161" y="9589902"/>
            <a:ext cx="1" cy="64176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2550750" y="10230475"/>
            <a:ext cx="15153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a16="http://schemas.microsoft.com/office/drawing/2014/main" id="{EAEA9169-2EE1-4F4B-BD56-452C4B8687DD}"/>
              </a:ext>
            </a:extLst>
          </p:cNvPr>
          <p:cNvCxnSpPr>
            <a:cxnSpLocks/>
          </p:cNvCxnSpPr>
          <p:nvPr/>
        </p:nvCxnSpPr>
        <p:spPr>
          <a:xfrm>
            <a:off x="597068" y="13103963"/>
            <a:ext cx="19366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3647172"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6687453"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6683455"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6697522"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6697522"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6697522"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9673180" y="9573227"/>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9669182" y="102127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p:cNvCxnSpPr>
          <p:nvPr/>
        </p:nvCxnSpPr>
        <p:spPr>
          <a:xfrm>
            <a:off x="9683249" y="1205719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9683249" y="111282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a:extLst>
              <a:ext uri="{FF2B5EF4-FFF2-40B4-BE49-F238E27FC236}">
                <a16:creationId xmlns:a16="http://schemas.microsoft.com/office/drawing/2014/main" id="{6897425E-E4F0-415A-8B32-981E3A817661}"/>
              </a:ext>
            </a:extLst>
          </p:cNvPr>
          <p:cNvCxnSpPr>
            <a:cxnSpLocks/>
          </p:cNvCxnSpPr>
          <p:nvPr/>
        </p:nvCxnSpPr>
        <p:spPr>
          <a:xfrm>
            <a:off x="9683249" y="13141386"/>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a:extLst>
              <a:ext uri="{FF2B5EF4-FFF2-40B4-BE49-F238E27FC236}">
                <a16:creationId xmlns:a16="http://schemas.microsoft.com/office/drawing/2014/main" id="{AF3B116C-26D5-4DEE-9E84-482EF1A63850}"/>
              </a:ext>
            </a:extLst>
          </p:cNvPr>
          <p:cNvCxnSpPr>
            <a:cxnSpLocks/>
          </p:cNvCxnSpPr>
          <p:nvPr/>
        </p:nvCxnSpPr>
        <p:spPr>
          <a:xfrm flipH="1">
            <a:off x="6684682" y="936066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749210" y="318897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7152726" y="4168609"/>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8329382A-6CB2-4997-84DD-33344155DEDC}"/>
              </a:ext>
            </a:extLst>
          </p:cNvPr>
          <p:cNvCxnSpPr>
            <a:cxnSpLocks/>
          </p:cNvCxnSpPr>
          <p:nvPr/>
        </p:nvCxnSpPr>
        <p:spPr>
          <a:xfrm flipH="1">
            <a:off x="21117942" y="2597648"/>
            <a:ext cx="39849" cy="65980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8" name="Oval 7">
            <a:extLst>
              <a:ext uri="{FF2B5EF4-FFF2-40B4-BE49-F238E27FC236}">
                <a16:creationId xmlns:a16="http://schemas.microsoft.com/office/drawing/2014/main" id="{0D52B3F0-90AB-44BE-BA01-D7961050BCD0}"/>
              </a:ext>
            </a:extLst>
          </p:cNvPr>
          <p:cNvSpPr/>
          <p:nvPr/>
        </p:nvSpPr>
        <p:spPr>
          <a:xfrm>
            <a:off x="12558595" y="316822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grpSp>
        <p:nvGrpSpPr>
          <p:cNvPr id="10" name="Group 9">
            <a:extLst>
              <a:ext uri="{FF2B5EF4-FFF2-40B4-BE49-F238E27FC236}">
                <a16:creationId xmlns:a16="http://schemas.microsoft.com/office/drawing/2014/main" id="{6649EDAC-03BF-409B-AFA9-69CEC726BB2F}"/>
              </a:ext>
            </a:extLst>
          </p:cNvPr>
          <p:cNvGrpSpPr/>
          <p:nvPr/>
        </p:nvGrpSpPr>
        <p:grpSpPr>
          <a:xfrm>
            <a:off x="4283769" y="3164226"/>
            <a:ext cx="22297626" cy="7927365"/>
            <a:chOff x="4283769" y="3164226"/>
            <a:chExt cx="22297626" cy="7927365"/>
          </a:xfrm>
        </p:grpSpPr>
        <p:sp>
          <p:nvSpPr>
            <p:cNvPr id="2" name="TextBox 1">
              <a:extLst>
                <a:ext uri="{FF2B5EF4-FFF2-40B4-BE49-F238E27FC236}">
                  <a16:creationId xmlns:a16="http://schemas.microsoft.com/office/drawing/2014/main" id="{2823A24A-7448-4DBD-8983-EA71ED990F1C}"/>
                </a:ext>
              </a:extLst>
            </p:cNvPr>
            <p:cNvSpPr txBox="1"/>
            <p:nvPr/>
          </p:nvSpPr>
          <p:spPr>
            <a:xfrm>
              <a:off x="13328398" y="3209999"/>
              <a:ext cx="8028559"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Rocio Schnell</a:t>
              </a:r>
            </a:p>
            <a:p>
              <a:r>
                <a:rPr lang="en-US" sz="3547" b="1" dirty="0">
                  <a:solidFill>
                    <a:schemeClr val="bg1"/>
                  </a:solidFill>
                </a:rPr>
                <a:t>	</a:t>
              </a:r>
              <a:r>
                <a:rPr lang="en-US" sz="2956" b="1" dirty="0">
                  <a:solidFill>
                    <a:schemeClr val="bg1"/>
                  </a:solidFill>
                </a:rPr>
                <a:t>Director Transformation, </a:t>
              </a:r>
              <a:r>
                <a:rPr lang="en-US" sz="2364" b="1" dirty="0">
                  <a:solidFill>
                    <a:schemeClr val="bg1"/>
                  </a:solidFill>
                </a:rPr>
                <a:t>Clovis,CA</a:t>
              </a:r>
              <a:r>
                <a:rPr lang="en-US" sz="3251" b="1" dirty="0">
                  <a:solidFill>
                    <a:schemeClr val="bg1"/>
                  </a:solidFill>
                </a:rPr>
                <a:t> </a:t>
              </a:r>
              <a:endParaRPr lang="en-US" sz="2956" b="1" dirty="0">
                <a:solidFill>
                  <a:schemeClr val="bg1"/>
                </a:solidFill>
              </a:endParaRP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559330" y="5308883"/>
              <a:ext cx="0" cy="60705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3769" y="5915943"/>
              <a:ext cx="930517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3769" y="5915942"/>
              <a:ext cx="17153" cy="35082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41" idx="2"/>
            </p:cNvCxnSpPr>
            <p:nvPr/>
          </p:nvCxnSpPr>
          <p:spPr>
            <a:xfrm flipV="1">
              <a:off x="4300922" y="7168456"/>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307894" y="9424172"/>
              <a:ext cx="70292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559330" y="5915943"/>
              <a:ext cx="478699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8297354" y="5915943"/>
              <a:ext cx="33063" cy="433139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8394875" y="10242963"/>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19784457" y="6318939"/>
              <a:ext cx="6775603"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EcoBuildings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29" name="Oval 128">
              <a:extLst>
                <a:ext uri="{FF2B5EF4-FFF2-40B4-BE49-F238E27FC236}">
                  <a16:creationId xmlns:a16="http://schemas.microsoft.com/office/drawing/2014/main" id="{AEF83F7D-1764-4FE5-995B-D3863A76317E}"/>
                </a:ext>
              </a:extLst>
            </p:cNvPr>
            <p:cNvSpPr/>
            <p:nvPr/>
          </p:nvSpPr>
          <p:spPr>
            <a:xfrm>
              <a:off x="19035983" y="6178378"/>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5762355" y="6267646"/>
              <a:ext cx="7343050" cy="17116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Karthik Machiraju</a:t>
              </a:r>
            </a:p>
            <a:p>
              <a:r>
                <a:rPr lang="en-US" sz="3547" dirty="0">
                  <a:solidFill>
                    <a:schemeClr val="bg1"/>
                  </a:solidFill>
                </a:rPr>
                <a:t>	</a:t>
              </a:r>
              <a:r>
                <a:rPr lang="en-US" sz="2956" b="1" dirty="0">
                  <a:solidFill>
                    <a:schemeClr val="bg1"/>
                  </a:solidFill>
                </a:rPr>
                <a:t>Retail, Erlanger, KT</a:t>
              </a:r>
            </a:p>
            <a:p>
              <a:r>
                <a:rPr lang="en-US" sz="2956" dirty="0">
                  <a:solidFill>
                    <a:schemeClr val="bg1"/>
                  </a:solidFill>
                </a:rPr>
                <a:t>	</a:t>
              </a:r>
            </a:p>
          </p:txBody>
        </p:sp>
        <p:sp>
          <p:nvSpPr>
            <p:cNvPr id="141" name="Oval 140">
              <a:extLst>
                <a:ext uri="{FF2B5EF4-FFF2-40B4-BE49-F238E27FC236}">
                  <a16:creationId xmlns:a16="http://schemas.microsoft.com/office/drawing/2014/main" id="{222AC7A4-F627-4BF1-A80F-317CFDA6BEB1}"/>
                </a:ext>
              </a:extLst>
            </p:cNvPr>
            <p:cNvSpPr/>
            <p:nvPr/>
          </p:nvSpPr>
          <p:spPr>
            <a:xfrm>
              <a:off x="4992549" y="6136603"/>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5740217" y="8596048"/>
              <a:ext cx="7348907" cy="1801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Lei Zackschewski</a:t>
              </a:r>
            </a:p>
            <a:p>
              <a:r>
                <a:rPr lang="en-US" sz="3547" b="1" dirty="0">
                  <a:solidFill>
                    <a:schemeClr val="bg1"/>
                  </a:solidFill>
                </a:rPr>
                <a:t>	</a:t>
              </a:r>
              <a:r>
                <a:rPr lang="en-US" sz="2956" b="1" dirty="0">
                  <a:solidFill>
                    <a:schemeClr val="bg1"/>
                  </a:solidFill>
                </a:rPr>
                <a:t>Partner Projects, Peru, IN</a:t>
              </a:r>
              <a:endParaRPr lang="en-US" sz="3547" b="1" dirty="0">
                <a:solidFill>
                  <a:schemeClr val="bg1"/>
                </a:solidFill>
              </a:endParaRPr>
            </a:p>
            <a:p>
              <a:r>
                <a:rPr lang="en-US" sz="3547" dirty="0">
                  <a:solidFill>
                    <a:schemeClr val="bg1"/>
                  </a:solidFill>
                </a:rPr>
                <a:t>	</a:t>
              </a:r>
            </a:p>
          </p:txBody>
        </p:sp>
        <p:sp>
          <p:nvSpPr>
            <p:cNvPr id="144" name="Oval 143">
              <a:extLst>
                <a:ext uri="{FF2B5EF4-FFF2-40B4-BE49-F238E27FC236}">
                  <a16:creationId xmlns:a16="http://schemas.microsoft.com/office/drawing/2014/main" id="{1C750C76-C437-414D-99FA-3CEFF95D3AC8}"/>
                </a:ext>
              </a:extLst>
            </p:cNvPr>
            <p:cNvSpPr/>
            <p:nvPr/>
          </p:nvSpPr>
          <p:spPr>
            <a:xfrm>
              <a:off x="5079403" y="8392319"/>
              <a:ext cx="2131771" cy="2063707"/>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47" name="Straight Arrow Connector 46">
              <a:extLst>
                <a:ext uri="{FF2B5EF4-FFF2-40B4-BE49-F238E27FC236}">
                  <a16:creationId xmlns:a16="http://schemas.microsoft.com/office/drawing/2014/main" id="{77344336-6A1D-48CD-87AD-FE2646403DA0}"/>
                </a:ext>
              </a:extLst>
            </p:cNvPr>
            <p:cNvCxnSpPr>
              <a:cxnSpLocks/>
            </p:cNvCxnSpPr>
            <p:nvPr/>
          </p:nvCxnSpPr>
          <p:spPr>
            <a:xfrm flipV="1">
              <a:off x="18314504" y="722701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p:cNvCxnSpPr>
            <p:nvPr/>
          </p:nvCxnSpPr>
          <p:spPr>
            <a:xfrm flipV="1">
              <a:off x="18347740" y="10247338"/>
              <a:ext cx="691628" cy="782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39F84098-EBBC-47A4-82E9-ADDD369F066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0404" y="8638211"/>
              <a:ext cx="1457645" cy="1822052"/>
            </a:xfrm>
            <a:prstGeom prst="rect">
              <a:avLst/>
            </a:prstGeom>
          </p:spPr>
        </p:pic>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4"/>
            <a:stretch>
              <a:fillRect/>
            </a:stretch>
          </p:blipFill>
          <p:spPr>
            <a:xfrm>
              <a:off x="5030873" y="6135674"/>
              <a:ext cx="2076012" cy="20963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5"/>
            <a:stretch>
              <a:fillRect/>
            </a:stretch>
          </p:blipFill>
          <p:spPr>
            <a:xfrm>
              <a:off x="19062470" y="6193446"/>
              <a:ext cx="2131771" cy="210634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4895" y="3164226"/>
              <a:ext cx="2131771" cy="2146391"/>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19898318" y="9140280"/>
              <a:ext cx="668307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Energy,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7"/>
            <a:stretch>
              <a:fillRect/>
            </a:stretch>
          </p:blipFill>
          <p:spPr>
            <a:xfrm>
              <a:off x="19260660" y="9009789"/>
              <a:ext cx="2106717" cy="208180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20" name="Group 19">
            <a:extLst>
              <a:ext uri="{FF2B5EF4-FFF2-40B4-BE49-F238E27FC236}">
                <a16:creationId xmlns:a16="http://schemas.microsoft.com/office/drawing/2014/main" id="{45A0E8DF-2248-4AB3-A915-F65DE1C36B61}"/>
              </a:ext>
            </a:extLst>
          </p:cNvPr>
          <p:cNvGrpSpPr/>
          <p:nvPr/>
        </p:nvGrpSpPr>
        <p:grpSpPr>
          <a:xfrm>
            <a:off x="3233276" y="2446848"/>
            <a:ext cx="25367557" cy="9796144"/>
            <a:chOff x="208051" y="56203"/>
            <a:chExt cx="8583008" cy="3314485"/>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5929" y="924339"/>
              <a:ext cx="355741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75AC6BE2-F152-40EA-ADE0-B37231116AC8}"/>
                </a:ext>
              </a:extLst>
            </p:cNvPr>
            <p:cNvSpPr txBox="1"/>
            <p:nvPr/>
          </p:nvSpPr>
          <p:spPr>
            <a:xfrm>
              <a:off x="3543067" y="1083791"/>
              <a:ext cx="2310605"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Ruiz</a:t>
              </a:r>
            </a:p>
            <a:p>
              <a:r>
                <a:rPr lang="en-US" sz="3547" b="1" dirty="0">
                  <a:solidFill>
                    <a:schemeClr val="bg1"/>
                  </a:solidFill>
                </a:rPr>
                <a:t>	</a:t>
              </a:r>
              <a:r>
                <a:rPr lang="en-US" sz="2956" b="1" dirty="0">
                  <a:solidFill>
                    <a:schemeClr val="bg1"/>
                  </a:solidFill>
                </a:rPr>
                <a:t>Prj Manager,  MTY MEX</a:t>
              </a:r>
            </a:p>
            <a:p>
              <a:r>
                <a:rPr lang="en-US" sz="3547" dirty="0">
                  <a:solidFill>
                    <a:schemeClr val="bg1"/>
                  </a:solidFill>
                </a:rPr>
                <a:t>	</a:t>
              </a:r>
              <a:r>
                <a:rPr lang="en-US" sz="2956" dirty="0">
                  <a:solidFill>
                    <a:schemeClr val="bg1"/>
                  </a:solidFill>
                </a:rPr>
                <a:t>QVE, CoS, SBO K1 and K2</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8430" y="108379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9" name="TextBox 48">
              <a:extLst>
                <a:ext uri="{FF2B5EF4-FFF2-40B4-BE49-F238E27FC236}">
                  <a16:creationId xmlns:a16="http://schemas.microsoft.com/office/drawing/2014/main" id="{119218A9-6648-4D29-9935-F28CCFCA0235}"/>
                </a:ext>
              </a:extLst>
            </p:cNvPr>
            <p:cNvSpPr txBox="1"/>
            <p:nvPr/>
          </p:nvSpPr>
          <p:spPr>
            <a:xfrm>
              <a:off x="3540240" y="1878539"/>
              <a:ext cx="2313432" cy="64683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endParaRPr lang="en-US" sz="4138" b="1" dirty="0">
                <a:solidFill>
                  <a:schemeClr val="bg1"/>
                </a:solidFill>
              </a:endParaRPr>
            </a:p>
            <a:p>
              <a:r>
                <a:rPr lang="en-US" sz="4138"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G´s</a:t>
              </a:r>
              <a:endParaRPr lang="en-US" sz="3547" dirty="0">
                <a:solidFill>
                  <a:schemeClr val="bg1"/>
                </a:solidFill>
              </a:endParaRPr>
            </a:p>
          </p:txBody>
        </p:sp>
        <p:sp>
          <p:nvSpPr>
            <p:cNvPr id="50" name="Oval 49">
              <a:extLst>
                <a:ext uri="{FF2B5EF4-FFF2-40B4-BE49-F238E27FC236}">
                  <a16:creationId xmlns:a16="http://schemas.microsoft.com/office/drawing/2014/main" id="{EB7987D5-A27D-4F41-82A4-D5ED8691BA39}"/>
                </a:ext>
              </a:extLst>
            </p:cNvPr>
            <p:cNvSpPr/>
            <p:nvPr/>
          </p:nvSpPr>
          <p:spPr>
            <a:xfrm>
              <a:off x="3275257" y="1879342"/>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08280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3259" y="2201901"/>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flipV="1">
              <a:off x="213259" y="3008504"/>
              <a:ext cx="145280" cy="62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81" y="924339"/>
              <a:ext cx="5099"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88379" y="219947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p:nvPr/>
          </p:nvCxnSpPr>
          <p:spPr>
            <a:xfrm>
              <a:off x="3099293" y="2998229"/>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5988" y="924339"/>
              <a:ext cx="1" cy="206604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3603" y="220287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6033603" y="2990382"/>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Angel Nunez</a:t>
              </a:r>
            </a:p>
            <a:p>
              <a:r>
                <a:rPr lang="en-US" sz="3547" dirty="0">
                  <a:solidFill>
                    <a:schemeClr val="bg1"/>
                  </a:solidFill>
                </a:rPr>
                <a:t>	</a:t>
              </a:r>
              <a:r>
                <a:rPr lang="en-US" sz="2956" b="1" dirty="0">
                  <a:solidFill>
                    <a:schemeClr val="bg1"/>
                  </a:solidFill>
                </a:rPr>
                <a:t>Prj Mgr, MTY MEX</a:t>
              </a:r>
              <a:endParaRPr lang="en-US" sz="3547" b="1" dirty="0">
                <a:solidFill>
                  <a:schemeClr val="bg1"/>
                </a:solidFill>
              </a:endParaRPr>
            </a:p>
            <a:p>
              <a:r>
                <a:rPr lang="en-US" sz="2956" dirty="0">
                  <a:solidFill>
                    <a:schemeClr val="bg1"/>
                  </a:solidFill>
                </a:rPr>
                <a:t>	SBO P1 D2-M2</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8174" y="1212238"/>
              <a:ext cx="381664" cy="477079"/>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6504979" y="1860799"/>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Prj Mgr, MTY MEX</a:t>
              </a:r>
              <a:endParaRPr lang="en-US" sz="3547" b="1" dirty="0">
                <a:solidFill>
                  <a:schemeClr val="bg1"/>
                </a:solidFill>
              </a:endParaRPr>
            </a:p>
            <a:p>
              <a:r>
                <a:rPr lang="en-US" sz="3547" dirty="0">
                  <a:solidFill>
                    <a:schemeClr val="bg1"/>
                  </a:solidFill>
                </a:rPr>
                <a:t>	</a:t>
              </a:r>
              <a:r>
                <a:rPr lang="en-US" sz="2956" dirty="0">
                  <a:solidFill>
                    <a:schemeClr val="bg1"/>
                  </a:solidFill>
                </a:rPr>
                <a:t>SBO K3</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6246561" y="1846514"/>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539" y="1987521"/>
              <a:ext cx="381664" cy="477079"/>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6504980" y="2655665"/>
              <a:ext cx="2267558"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56" b="1" dirty="0">
                  <a:solidFill>
                    <a:schemeClr val="bg1"/>
                  </a:solidFill>
                </a:rPr>
                <a:t>Prj Mgr , MO</a:t>
              </a:r>
            </a:p>
            <a:p>
              <a:r>
                <a:rPr lang="en-US" sz="3547" dirty="0">
                  <a:solidFill>
                    <a:schemeClr val="bg1"/>
                  </a:solidFill>
                </a:rPr>
                <a:t>	</a:t>
              </a:r>
              <a:r>
                <a:rPr lang="en-US" sz="2956" dirty="0">
                  <a:solidFill>
                    <a:schemeClr val="bg1"/>
                  </a:solidFill>
                </a:rPr>
                <a:t>SBO</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6246561" y="264138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528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SBO P1</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5517" y="1226523"/>
              <a:ext cx="381664" cy="477079"/>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612322" y="1875084"/>
              <a:ext cx="2267559" cy="61606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956" b="1" dirty="0">
                  <a:solidFill>
                    <a:schemeClr val="bg1"/>
                  </a:solidFill>
                </a:rPr>
                <a:t>Prj Manager,  MTY MEX</a:t>
              </a:r>
              <a:endParaRPr lang="en-US" sz="3547" b="1" dirty="0">
                <a:solidFill>
                  <a:schemeClr val="bg1"/>
                </a:solidFill>
              </a:endParaRPr>
            </a:p>
            <a:p>
              <a:r>
                <a:rPr lang="en-US" sz="3547" dirty="0">
                  <a:solidFill>
                    <a:schemeClr val="bg1"/>
                  </a:solidFill>
                </a:rPr>
                <a:t>	</a:t>
              </a:r>
              <a:r>
                <a:rPr lang="en-US" sz="2956" dirty="0">
                  <a:solidFill>
                    <a:schemeClr val="bg1"/>
                  </a:solidFill>
                </a:rPr>
                <a:t>QVE, CoS, SBO D2-M2</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3904" y="1860799"/>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882" y="2001806"/>
              <a:ext cx="381664" cy="477079"/>
            </a:xfrm>
            <a:prstGeom prst="rect">
              <a:avLst/>
            </a:prstGeom>
          </p:spPr>
        </p:pic>
        <p:sp>
          <p:nvSpPr>
            <p:cNvPr id="146" name="TextBox 145">
              <a:extLst>
                <a:ext uri="{FF2B5EF4-FFF2-40B4-BE49-F238E27FC236}">
                  <a16:creationId xmlns:a16="http://schemas.microsoft.com/office/drawing/2014/main" id="{BCA9E1DD-4ECF-428B-B606-8F4D687A7FFB}"/>
                </a:ext>
              </a:extLst>
            </p:cNvPr>
            <p:cNvSpPr txBox="1"/>
            <p:nvPr/>
          </p:nvSpPr>
          <p:spPr>
            <a:xfrm>
              <a:off x="579520" y="2663147"/>
              <a:ext cx="2267558" cy="7048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4800" dirty="0">
                  <a:solidFill>
                    <a:schemeClr val="bg1"/>
                  </a:solidFill>
                </a:rPr>
                <a:t>	</a:t>
              </a:r>
              <a:r>
                <a:rPr lang="en-US" sz="2960" b="1" dirty="0">
                  <a:solidFill>
                    <a:schemeClr val="bg1"/>
                  </a:solidFill>
                </a:rPr>
                <a:t>Prj Manager,  MTY ME</a:t>
              </a:r>
            </a:p>
            <a:p>
              <a:r>
                <a:rPr lang="en-US" sz="4000" dirty="0">
                  <a:solidFill>
                    <a:schemeClr val="bg1"/>
                  </a:solidFill>
                </a:rPr>
                <a:t>	</a:t>
              </a:r>
              <a:r>
                <a:rPr lang="en-US" sz="2960" dirty="0">
                  <a:solidFill>
                    <a:schemeClr val="bg1"/>
                  </a:solidFill>
                </a:rPr>
                <a:t>QVE, CoS, SBO K3</a:t>
              </a:r>
            </a:p>
          </p:txBody>
        </p:sp>
        <p:sp>
          <p:nvSpPr>
            <p:cNvPr id="147" name="Oval 146">
              <a:extLst>
                <a:ext uri="{FF2B5EF4-FFF2-40B4-BE49-F238E27FC236}">
                  <a16:creationId xmlns:a16="http://schemas.microsoft.com/office/drawing/2014/main" id="{0D86263F-F7A0-4C92-8A00-CA3CD397B7B5}"/>
                </a:ext>
              </a:extLst>
            </p:cNvPr>
            <p:cNvSpPr/>
            <p:nvPr/>
          </p:nvSpPr>
          <p:spPr>
            <a:xfrm>
              <a:off x="353904" y="2655665"/>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9" name="TextBox 148">
              <a:extLst>
                <a:ext uri="{FF2B5EF4-FFF2-40B4-BE49-F238E27FC236}">
                  <a16:creationId xmlns:a16="http://schemas.microsoft.com/office/drawing/2014/main" id="{9ADF07F4-E273-4E95-921F-67477F284164}"/>
                </a:ext>
              </a:extLst>
            </p:cNvPr>
            <p:cNvSpPr txBox="1"/>
            <p:nvPr/>
          </p:nvSpPr>
          <p:spPr>
            <a:xfrm>
              <a:off x="3528300" y="2676387"/>
              <a:ext cx="2313432" cy="60398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s-MX" sz="6600" dirty="0"/>
                <a:t> </a:t>
              </a:r>
              <a:r>
                <a:rPr lang="es-MX" sz="3550" b="1" dirty="0">
                  <a:solidFill>
                    <a:schemeClr val="bg1"/>
                  </a:solidFill>
                </a:rPr>
                <a:t>M</a:t>
              </a:r>
              <a:r>
                <a:rPr lang="en-US" sz="3550" b="1" dirty="0">
                  <a:solidFill>
                    <a:schemeClr val="bg1"/>
                  </a:solidFill>
                </a:rPr>
                <a:t>anuel Yanez</a:t>
              </a:r>
            </a:p>
            <a:p>
              <a:r>
                <a:rPr lang="es-MX" sz="4400" b="1" dirty="0">
                  <a:solidFill>
                    <a:schemeClr val="bg1"/>
                  </a:solidFill>
                </a:rPr>
                <a:t>           </a:t>
              </a:r>
              <a:r>
                <a:rPr lang="es-MX" sz="2960" b="1" dirty="0">
                  <a:solidFill>
                    <a:schemeClr val="bg1"/>
                  </a:solidFill>
                </a:rPr>
                <a:t>Prj Manager, MTY MX</a:t>
              </a:r>
              <a:endParaRPr lang="en-US" sz="2960" b="1" dirty="0">
                <a:solidFill>
                  <a:schemeClr val="bg1"/>
                </a:solidFill>
              </a:endParaRPr>
            </a:p>
          </p:txBody>
        </p:sp>
        <p:sp>
          <p:nvSpPr>
            <p:cNvPr id="150" name="Oval 149">
              <a:extLst>
                <a:ext uri="{FF2B5EF4-FFF2-40B4-BE49-F238E27FC236}">
                  <a16:creationId xmlns:a16="http://schemas.microsoft.com/office/drawing/2014/main" id="{77867DB0-6B0C-4B4B-9D27-663FC2842B15}"/>
                </a:ext>
              </a:extLst>
            </p:cNvPr>
            <p:cNvSpPr/>
            <p:nvPr/>
          </p:nvSpPr>
          <p:spPr>
            <a:xfrm>
              <a:off x="3321170" y="2665010"/>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8" name="Picture 147">
              <a:extLst>
                <a:ext uri="{FF2B5EF4-FFF2-40B4-BE49-F238E27FC236}">
                  <a16:creationId xmlns:a16="http://schemas.microsoft.com/office/drawing/2014/main" id="{B359FD41-72EB-4FE4-B03C-68E98D256D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3576" y="2770781"/>
              <a:ext cx="381664" cy="477079"/>
            </a:xfrm>
            <a:prstGeom prst="rect">
              <a:avLst/>
            </a:prstGeom>
          </p:spPr>
        </p:pic>
      </p:grpSp>
      <p:pic>
        <p:nvPicPr>
          <p:cNvPr id="31" name="Picture 30">
            <a:extLst>
              <a:ext uri="{FF2B5EF4-FFF2-40B4-BE49-F238E27FC236}">
                <a16:creationId xmlns:a16="http://schemas.microsoft.com/office/drawing/2014/main" id="{9556E301-E16A-43E3-8A25-0D086DCE2C2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26611" y="5463334"/>
            <a:ext cx="2125278" cy="2125278"/>
          </a:xfrm>
          <a:prstGeom prst="ellipse">
            <a:avLst/>
          </a:prstGeom>
          <a:ln w="12700" cap="rnd">
            <a:solidFill>
              <a:schemeClr val="tx1"/>
            </a:solidFill>
            <a:prstDash val="solid"/>
          </a:ln>
          <a:effectLst/>
        </p:spPr>
      </p:pic>
      <p:pic>
        <p:nvPicPr>
          <p:cNvPr id="35" name="Picture 34">
            <a:extLst>
              <a:ext uri="{FF2B5EF4-FFF2-40B4-BE49-F238E27FC236}">
                <a16:creationId xmlns:a16="http://schemas.microsoft.com/office/drawing/2014/main" id="{0FB8D00C-7E56-449C-A287-80CDB6CAFED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13295" y="5374701"/>
            <a:ext cx="2132082" cy="2142908"/>
          </a:xfrm>
          <a:prstGeom prst="ellipse">
            <a:avLst/>
          </a:prstGeom>
          <a:ln w="12700" cap="rnd">
            <a:solidFill>
              <a:schemeClr val="tx1"/>
            </a:solidFill>
            <a:prstDash val="solid"/>
          </a:ln>
          <a:effectLst/>
        </p:spPr>
      </p:pic>
      <p:pic>
        <p:nvPicPr>
          <p:cNvPr id="37" name="Picture 36">
            <a:extLst>
              <a:ext uri="{FF2B5EF4-FFF2-40B4-BE49-F238E27FC236}">
                <a16:creationId xmlns:a16="http://schemas.microsoft.com/office/drawing/2014/main" id="{5AB6D92D-AC44-40B4-93F3-756B0613F2C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94155" y="7678674"/>
            <a:ext cx="2170368" cy="2170368"/>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2272557" y="7807285"/>
            <a:ext cx="2143011" cy="2134547"/>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8"/>
          <a:stretch>
            <a:fillRect/>
          </a:stretch>
        </p:blipFill>
        <p:spPr>
          <a:xfrm>
            <a:off x="12381792" y="2446849"/>
            <a:ext cx="2082470" cy="207231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a:picLocks noChangeAspect="1"/>
          </p:cNvPicPr>
          <p:nvPr/>
        </p:nvPicPr>
        <p:blipFill>
          <a:blip r:embed="rId9"/>
          <a:stretch>
            <a:fillRect/>
          </a:stretch>
        </p:blipFill>
        <p:spPr>
          <a:xfrm>
            <a:off x="21072585" y="10082430"/>
            <a:ext cx="2124841" cy="2103803"/>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10"/>
          <a:stretch>
            <a:fillRect/>
          </a:stretch>
        </p:blipFill>
        <p:spPr>
          <a:xfrm>
            <a:off x="3719109" y="5497848"/>
            <a:ext cx="2050520" cy="206057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a:picLocks noChangeAspect="1"/>
          </p:cNvPicPr>
          <p:nvPr/>
        </p:nvPicPr>
        <p:blipFill>
          <a:blip r:embed="rId11"/>
          <a:stretch>
            <a:fillRect/>
          </a:stretch>
        </p:blipFill>
        <p:spPr>
          <a:xfrm>
            <a:off x="3659127" y="7765063"/>
            <a:ext cx="2122225" cy="212222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a:picLocks noChangeAspect="1"/>
          </p:cNvPicPr>
          <p:nvPr/>
        </p:nvPicPr>
        <p:blipFill>
          <a:blip r:embed="rId12"/>
          <a:stretch>
            <a:fillRect/>
          </a:stretch>
        </p:blipFill>
        <p:spPr>
          <a:xfrm>
            <a:off x="3682319" y="10151815"/>
            <a:ext cx="2128322" cy="2128322"/>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a:picLocks noChangeAspect="1"/>
          </p:cNvPicPr>
          <p:nvPr/>
        </p:nvPicPr>
        <p:blipFill>
          <a:blip r:embed="rId13"/>
          <a:stretch>
            <a:fillRect/>
          </a:stretch>
        </p:blipFill>
        <p:spPr>
          <a:xfrm>
            <a:off x="12333902" y="10106864"/>
            <a:ext cx="2294238" cy="2173273"/>
          </a:xfrm>
          <a:prstGeom prst="ellipse">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grpSp>
        <p:nvGrpSpPr>
          <p:cNvPr id="5" name="Group 4">
            <a:extLst>
              <a:ext uri="{FF2B5EF4-FFF2-40B4-BE49-F238E27FC236}">
                <a16:creationId xmlns:a16="http://schemas.microsoft.com/office/drawing/2014/main" id="{60B115E2-5550-4DA5-84DE-9748499728C8}"/>
              </a:ext>
            </a:extLst>
          </p:cNvPr>
          <p:cNvGrpSpPr/>
          <p:nvPr/>
        </p:nvGrpSpPr>
        <p:grpSpPr>
          <a:xfrm>
            <a:off x="3235221" y="3123638"/>
            <a:ext cx="25367557" cy="9566379"/>
            <a:chOff x="208051" y="56203"/>
            <a:chExt cx="8583008" cy="3245493"/>
          </a:xfrm>
        </p:grpSpPr>
        <p:sp>
          <p:nvSpPr>
            <p:cNvPr id="2" name="TextBox 1">
              <a:extLst>
                <a:ext uri="{FF2B5EF4-FFF2-40B4-BE49-F238E27FC236}">
                  <a16:creationId xmlns:a16="http://schemas.microsoft.com/office/drawing/2014/main" id="{2823A24A-7448-4DBD-8983-EA71ED990F1C}"/>
                </a:ext>
              </a:extLst>
            </p:cNvPr>
            <p:cNvSpPr txBox="1"/>
            <p:nvPr/>
          </p:nvSpPr>
          <p:spPr>
            <a:xfrm>
              <a:off x="3550259" y="70488"/>
              <a:ext cx="2269515"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Jan Heinrich UDE</a:t>
              </a:r>
            </a:p>
            <a:p>
              <a:r>
                <a:rPr lang="en-US" sz="3547" b="1" dirty="0">
                  <a:solidFill>
                    <a:schemeClr val="bg1"/>
                  </a:solidFill>
                </a:rPr>
                <a:t>	</a:t>
              </a:r>
              <a:r>
                <a:rPr lang="en-US" sz="2956" b="1" dirty="0">
                  <a:solidFill>
                    <a:schemeClr val="bg1"/>
                  </a:solidFill>
                </a:rPr>
                <a:t> Sr. Manager, MTY MEX </a:t>
              </a:r>
              <a:r>
                <a:rPr lang="en-US" sz="3547" dirty="0">
                  <a:solidFill>
                    <a:schemeClr val="bg1"/>
                  </a:solidFill>
                </a:rPr>
                <a:t>	 </a:t>
              </a:r>
              <a:r>
                <a:rPr lang="en-US" sz="2956" dirty="0">
                  <a:solidFill>
                    <a:schemeClr val="bg1"/>
                  </a:solidFill>
                </a:rPr>
                <a:t>Leader PM</a:t>
              </a:r>
            </a:p>
          </p:txBody>
        </p:sp>
        <p:sp>
          <p:nvSpPr>
            <p:cNvPr id="8" name="Oval 7">
              <a:extLst>
                <a:ext uri="{FF2B5EF4-FFF2-40B4-BE49-F238E27FC236}">
                  <a16:creationId xmlns:a16="http://schemas.microsoft.com/office/drawing/2014/main" id="{0D52B3F0-90AB-44BE-BA01-D7961050BCD0}"/>
                </a:ext>
              </a:extLst>
            </p:cNvPr>
            <p:cNvSpPr/>
            <p:nvPr/>
          </p:nvSpPr>
          <p:spPr>
            <a:xfrm>
              <a:off x="3291841" y="5620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3627780" y="788194"/>
              <a:ext cx="0" cy="136145"/>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0590" y="924339"/>
              <a:ext cx="342713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3538330"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Prj Mgr, MTY, MEX</a:t>
              </a:r>
            </a:p>
            <a:p>
              <a:r>
                <a:rPr lang="en-US" sz="2956" dirty="0">
                  <a:solidFill>
                    <a:schemeClr val="bg1"/>
                  </a:solidFill>
                </a:rPr>
                <a:t>	 PMP certified</a:t>
              </a:r>
            </a:p>
          </p:txBody>
        </p:sp>
        <p:sp>
          <p:nvSpPr>
            <p:cNvPr id="41" name="Oval 40">
              <a:extLst>
                <a:ext uri="{FF2B5EF4-FFF2-40B4-BE49-F238E27FC236}">
                  <a16:creationId xmlns:a16="http://schemas.microsoft.com/office/drawing/2014/main" id="{7FBF7A1E-A513-49B8-BC09-6F3574A1BB73}"/>
                </a:ext>
              </a:extLst>
            </p:cNvPr>
            <p:cNvSpPr/>
            <p:nvPr/>
          </p:nvSpPr>
          <p:spPr>
            <a:xfrm>
              <a:off x="3279911"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3" name="TextBox 42">
              <a:extLst>
                <a:ext uri="{FF2B5EF4-FFF2-40B4-BE49-F238E27FC236}">
                  <a16:creationId xmlns:a16="http://schemas.microsoft.com/office/drawing/2014/main" id="{75AC6BE2-F152-40EA-ADE0-B37231116AC8}"/>
                </a:ext>
              </a:extLst>
            </p:cNvPr>
            <p:cNvSpPr txBox="1"/>
            <p:nvPr/>
          </p:nvSpPr>
          <p:spPr>
            <a:xfrm>
              <a:off x="3536364"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956" b="1" dirty="0">
                  <a:solidFill>
                    <a:schemeClr val="bg1"/>
                  </a:solidFill>
                </a:rPr>
                <a:t> Prj Mgr, El Paso, TX</a:t>
              </a:r>
              <a:endParaRPr lang="en-US" sz="3547" b="1" dirty="0">
                <a:solidFill>
                  <a:schemeClr val="bg1"/>
                </a:solidFill>
              </a:endParaRPr>
            </a:p>
            <a:p>
              <a:r>
                <a:rPr lang="en-US" sz="3547" dirty="0">
                  <a:solidFill>
                    <a:schemeClr val="bg1"/>
                  </a:solidFill>
                </a:rPr>
                <a:t>	</a:t>
              </a:r>
              <a:r>
                <a:rPr lang="en-US" sz="2956" dirty="0">
                  <a:solidFill>
                    <a:schemeClr val="bg1"/>
                  </a:solidFill>
                </a:rPr>
                <a:t>PMP - CoS, QVE, SBO K3</a:t>
              </a:r>
              <a:endParaRPr lang="en-US" sz="3547" dirty="0">
                <a:solidFill>
                  <a:schemeClr val="bg1"/>
                </a:solidFill>
              </a:endParaRPr>
            </a:p>
          </p:txBody>
        </p:sp>
        <p:sp>
          <p:nvSpPr>
            <p:cNvPr id="44" name="Oval 43">
              <a:extLst>
                <a:ext uri="{FF2B5EF4-FFF2-40B4-BE49-F238E27FC236}">
                  <a16:creationId xmlns:a16="http://schemas.microsoft.com/office/drawing/2014/main" id="{A2F99329-BDCB-4C48-8C84-D04EEE1D168A}"/>
                </a:ext>
              </a:extLst>
            </p:cNvPr>
            <p:cNvSpPr/>
            <p:nvPr/>
          </p:nvSpPr>
          <p:spPr>
            <a:xfrm>
              <a:off x="3277946"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215930" y="924339"/>
              <a:ext cx="0" cy="23773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208051" y="1388763"/>
              <a:ext cx="139575" cy="953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215929" y="2438440"/>
              <a:ext cx="148172" cy="748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3088379" y="924339"/>
              <a:ext cx="0" cy="15116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p:nvPr/>
          </p:nvCxnSpPr>
          <p:spPr>
            <a:xfrm>
              <a:off x="3091049" y="2436018"/>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3089004" y="1438626"/>
              <a:ext cx="203462" cy="254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3627780" y="924339"/>
              <a:ext cx="239286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6020649" y="924339"/>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6020649" y="1426744"/>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6036273" y="2439413"/>
              <a:ext cx="22473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6509615" y="1085516"/>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Prj Mgr, MTY, MEX </a:t>
              </a:r>
              <a:r>
                <a:rPr lang="en-US" sz="2956" dirty="0">
                  <a:solidFill>
                    <a:schemeClr val="bg1"/>
                  </a:solidFill>
                </a:rPr>
                <a:t>	</a:t>
              </a:r>
            </a:p>
            <a:p>
              <a:r>
                <a:rPr lang="en-US" sz="2956" dirty="0">
                  <a:solidFill>
                    <a:schemeClr val="bg1"/>
                  </a:solidFill>
                </a:rPr>
                <a:t>              CoS, QVE</a:t>
              </a:r>
            </a:p>
          </p:txBody>
        </p:sp>
        <p:sp>
          <p:nvSpPr>
            <p:cNvPr id="129" name="Oval 128">
              <a:extLst>
                <a:ext uri="{FF2B5EF4-FFF2-40B4-BE49-F238E27FC236}">
                  <a16:creationId xmlns:a16="http://schemas.microsoft.com/office/drawing/2014/main" id="{AEF83F7D-1764-4FE5-995B-D3863A76317E}"/>
                </a:ext>
              </a:extLst>
            </p:cNvPr>
            <p:cNvSpPr/>
            <p:nvPr/>
          </p:nvSpPr>
          <p:spPr>
            <a:xfrm>
              <a:off x="6251196" y="1071231"/>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31" name="TextBox 130">
              <a:extLst>
                <a:ext uri="{FF2B5EF4-FFF2-40B4-BE49-F238E27FC236}">
                  <a16:creationId xmlns:a16="http://schemas.microsoft.com/office/drawing/2014/main" id="{5178BCFD-2EB9-4566-A255-F2B6710665FC}"/>
                </a:ext>
              </a:extLst>
            </p:cNvPr>
            <p:cNvSpPr txBox="1"/>
            <p:nvPr/>
          </p:nvSpPr>
          <p:spPr>
            <a:xfrm>
              <a:off x="6507649" y="2097338"/>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Prj Mgr, MTY, MEX </a:t>
              </a:r>
              <a:endParaRPr lang="en-US" sz="3547" b="1" dirty="0">
                <a:solidFill>
                  <a:schemeClr val="bg1"/>
                </a:solidFill>
              </a:endParaRPr>
            </a:p>
            <a:p>
              <a:r>
                <a:rPr lang="en-US" sz="3547" dirty="0">
                  <a:solidFill>
                    <a:schemeClr val="bg1"/>
                  </a:solidFill>
                </a:rPr>
                <a:t>	 CoS, QVE</a:t>
              </a:r>
            </a:p>
          </p:txBody>
        </p:sp>
        <p:sp>
          <p:nvSpPr>
            <p:cNvPr id="132" name="Oval 131">
              <a:extLst>
                <a:ext uri="{FF2B5EF4-FFF2-40B4-BE49-F238E27FC236}">
                  <a16:creationId xmlns:a16="http://schemas.microsoft.com/office/drawing/2014/main" id="{D1BA546D-1E15-4209-8F30-541F817ACAFE}"/>
                </a:ext>
              </a:extLst>
            </p:cNvPr>
            <p:cNvSpPr/>
            <p:nvPr/>
          </p:nvSpPr>
          <p:spPr>
            <a:xfrm>
              <a:off x="6249231" y="2083053"/>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0" name="TextBox 139">
              <a:extLst>
                <a:ext uri="{FF2B5EF4-FFF2-40B4-BE49-F238E27FC236}">
                  <a16:creationId xmlns:a16="http://schemas.microsoft.com/office/drawing/2014/main" id="{862478C4-43B1-4C6F-993F-940F4B231A5C}"/>
                </a:ext>
              </a:extLst>
            </p:cNvPr>
            <p:cNvSpPr txBox="1"/>
            <p:nvPr/>
          </p:nvSpPr>
          <p:spPr>
            <a:xfrm>
              <a:off x="616958" y="1099801"/>
              <a:ext cx="2281444" cy="586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956" b="1" dirty="0">
                  <a:solidFill>
                    <a:schemeClr val="bg1"/>
                  </a:solidFill>
                </a:rPr>
                <a:t>Sr. Prj Mgr, TXA, MEX</a:t>
              </a:r>
            </a:p>
            <a:p>
              <a:r>
                <a:rPr lang="en-US" sz="2956" dirty="0">
                  <a:solidFill>
                    <a:schemeClr val="bg1"/>
                  </a:solidFill>
                </a:rPr>
                <a:t>	Reb, CoS, QVE</a:t>
              </a:r>
            </a:p>
          </p:txBody>
        </p:sp>
        <p:sp>
          <p:nvSpPr>
            <p:cNvPr id="141" name="Oval 140">
              <a:extLst>
                <a:ext uri="{FF2B5EF4-FFF2-40B4-BE49-F238E27FC236}">
                  <a16:creationId xmlns:a16="http://schemas.microsoft.com/office/drawing/2014/main" id="{222AC7A4-F627-4BF1-A80F-317CFDA6BEB1}"/>
                </a:ext>
              </a:extLst>
            </p:cNvPr>
            <p:cNvSpPr/>
            <p:nvPr/>
          </p:nvSpPr>
          <p:spPr>
            <a:xfrm>
              <a:off x="358539" y="1085516"/>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3" name="TextBox 142">
              <a:extLst>
                <a:ext uri="{FF2B5EF4-FFF2-40B4-BE49-F238E27FC236}">
                  <a16:creationId xmlns:a16="http://schemas.microsoft.com/office/drawing/2014/main" id="{29A4CCF0-DD26-4F77-9E5C-546DE3FC06CB}"/>
                </a:ext>
              </a:extLst>
            </p:cNvPr>
            <p:cNvSpPr txBox="1"/>
            <p:nvPr/>
          </p:nvSpPr>
          <p:spPr>
            <a:xfrm>
              <a:off x="614992" y="2111623"/>
              <a:ext cx="2267559" cy="6177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Paola Gomez</a:t>
              </a:r>
            </a:p>
            <a:p>
              <a:r>
                <a:rPr lang="en-US" sz="3547" b="1" dirty="0">
                  <a:solidFill>
                    <a:schemeClr val="bg1"/>
                  </a:solidFill>
                </a:rPr>
                <a:t>	</a:t>
              </a:r>
              <a:r>
                <a:rPr lang="en-US" sz="2956" b="1" dirty="0">
                  <a:solidFill>
                    <a:schemeClr val="bg1"/>
                  </a:solidFill>
                </a:rPr>
                <a:t> Prj Mgr, TXA, MEX</a:t>
              </a:r>
              <a:endParaRPr lang="en-US" sz="3547" b="1" dirty="0">
                <a:solidFill>
                  <a:schemeClr val="bg1"/>
                </a:solidFill>
              </a:endParaRPr>
            </a:p>
            <a:p>
              <a:r>
                <a:rPr lang="en-US" sz="3547" dirty="0">
                  <a:solidFill>
                    <a:schemeClr val="bg1"/>
                  </a:solidFill>
                </a:rPr>
                <a:t>	</a:t>
              </a:r>
              <a:r>
                <a:rPr lang="en-US" sz="2660" dirty="0">
                  <a:solidFill>
                    <a:schemeClr val="bg1"/>
                  </a:solidFill>
                </a:rPr>
                <a:t>QVE, Reb, Risk Mitigation, CoS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56574" y="2097338"/>
              <a:ext cx="715619" cy="705678"/>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6023548" y="924338"/>
              <a:ext cx="5341" cy="151167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47742" y="6147672"/>
            <a:ext cx="2117809" cy="2091608"/>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28" name="Picture 4" descr="https://spiceportal.schneider-electric.com/image/user_male_portrait?img_id=38669874&amp;img_id_token=TNgNqIMl3Y9jai0vkaLeSUmRrCY%3D&amp;t=1527601975880">
            <a:extLst>
              <a:ext uri="{FF2B5EF4-FFF2-40B4-BE49-F238E27FC236}">
                <a16:creationId xmlns:a16="http://schemas.microsoft.com/office/drawing/2014/main" id="{DB5410D7-C824-4177-A703-2F731F5064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43798" y="9141481"/>
            <a:ext cx="2145441" cy="2117789"/>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342353" y="6110681"/>
            <a:ext cx="2127039" cy="205292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C12FEBA-EA3B-4B24-9284-4D06394609E7}"/>
              </a:ext>
            </a:extLst>
          </p:cNvPr>
          <p:cNvCxnSpPr>
            <a:cxnSpLocks/>
          </p:cNvCxnSpPr>
          <p:nvPr/>
        </p:nvCxnSpPr>
        <p:spPr>
          <a:xfrm flipV="1">
            <a:off x="3258506" y="12662744"/>
            <a:ext cx="448893" cy="272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2C56148-BB70-4488-B6D7-483647CFB316}"/>
              </a:ext>
            </a:extLst>
          </p:cNvPr>
          <p:cNvSpPr/>
          <p:nvPr/>
        </p:nvSpPr>
        <p:spPr>
          <a:xfrm>
            <a:off x="3643319" y="11660813"/>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14" name="Rectangle 13">
            <a:extLst>
              <a:ext uri="{FF2B5EF4-FFF2-40B4-BE49-F238E27FC236}">
                <a16:creationId xmlns:a16="http://schemas.microsoft.com/office/drawing/2014/main" id="{C646B221-8A84-4F52-9364-83A4693EEF13}"/>
              </a:ext>
            </a:extLst>
          </p:cNvPr>
          <p:cNvSpPr/>
          <p:nvPr/>
        </p:nvSpPr>
        <p:spPr>
          <a:xfrm>
            <a:off x="4737521" y="642943"/>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6"/>
          <a:stretch>
            <a:fillRect/>
          </a:stretch>
        </p:blipFill>
        <p:spPr>
          <a:xfrm>
            <a:off x="12366563" y="3027031"/>
            <a:ext cx="2120812" cy="220445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a:picLocks noChangeAspect="1"/>
          </p:cNvPicPr>
          <p:nvPr/>
        </p:nvPicPr>
        <p:blipFill rotWithShape="1">
          <a:blip r:embed="rId7"/>
          <a:srcRect l="3615" r="1"/>
          <a:stretch/>
        </p:blipFill>
        <p:spPr>
          <a:xfrm>
            <a:off x="12346788" y="9020038"/>
            <a:ext cx="2045812" cy="220007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a:picLocks noChangeAspect="1"/>
          </p:cNvPicPr>
          <p:nvPr/>
        </p:nvPicPr>
        <p:blipFill>
          <a:blip r:embed="rId8"/>
          <a:stretch>
            <a:fillRect/>
          </a:stretch>
        </p:blipFill>
        <p:spPr>
          <a:xfrm>
            <a:off x="21072093" y="6115523"/>
            <a:ext cx="2191509" cy="212798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a:picLocks noChangeAspect="1"/>
          </p:cNvPicPr>
          <p:nvPr/>
        </p:nvPicPr>
        <p:blipFill>
          <a:blip r:embed="rId9"/>
          <a:stretch>
            <a:fillRect/>
          </a:stretch>
        </p:blipFill>
        <p:spPr>
          <a:xfrm>
            <a:off x="21098832" y="9127969"/>
            <a:ext cx="2106484" cy="205004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387721" y="11698014"/>
            <a:ext cx="6742934"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956" b="1" dirty="0">
                <a:solidFill>
                  <a:schemeClr val="bg1"/>
                </a:solidFill>
              </a:rPr>
              <a:t>Prj Manager,  MTY MEX</a:t>
            </a:r>
          </a:p>
          <a:p>
            <a:r>
              <a:rPr lang="en-US" sz="2956" dirty="0">
                <a:solidFill>
                  <a:schemeClr val="bg1"/>
                </a:solidFill>
              </a:rPr>
              <a:t>	QVE, CoS, SBO K2</a:t>
            </a:r>
          </a:p>
        </p:txBody>
      </p:sp>
      <p:pic>
        <p:nvPicPr>
          <p:cNvPr id="46" name="Picture 45">
            <a:extLst>
              <a:ext uri="{FF2B5EF4-FFF2-40B4-BE49-F238E27FC236}">
                <a16:creationId xmlns:a16="http://schemas.microsoft.com/office/drawing/2014/main" id="{6C670DCC-16A0-4977-9F9D-9A7A0B0AA44A}"/>
              </a:ext>
            </a:extLst>
          </p:cNvPr>
          <p:cNvPicPr>
            <a:picLocks noChangeAspect="1"/>
          </p:cNvPicPr>
          <p:nvPr/>
        </p:nvPicPr>
        <p:blipFill>
          <a:blip r:embed="rId10"/>
          <a:stretch>
            <a:fillRect/>
          </a:stretch>
        </p:blipFill>
        <p:spPr>
          <a:xfrm>
            <a:off x="3554079" y="11511324"/>
            <a:ext cx="2235160" cy="223516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280142" y="-102900"/>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grpSp>
        <p:nvGrpSpPr>
          <p:cNvPr id="15" name="Group 14">
            <a:extLst>
              <a:ext uri="{FF2B5EF4-FFF2-40B4-BE49-F238E27FC236}">
                <a16:creationId xmlns:a16="http://schemas.microsoft.com/office/drawing/2014/main" id="{959DB2AF-EBDD-45A5-B166-784D9E5047D5}"/>
              </a:ext>
            </a:extLst>
          </p:cNvPr>
          <p:cNvGrpSpPr/>
          <p:nvPr/>
        </p:nvGrpSpPr>
        <p:grpSpPr>
          <a:xfrm>
            <a:off x="1140548" y="1714477"/>
            <a:ext cx="29794788" cy="10755104"/>
            <a:chOff x="726074" y="940276"/>
            <a:chExt cx="29794788" cy="10755104"/>
          </a:xfrm>
        </p:grpSpPr>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4036163" y="604244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p:cNvCxnSpPr>
            <p:nvPr/>
          </p:nvCxnSpPr>
          <p:spPr>
            <a:xfrm>
              <a:off x="23996066" y="3945780"/>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067053" y="1093217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2727091" y="1141016"/>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726074" y="3150772"/>
              <a:ext cx="2332636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078556" y="3752887"/>
              <a:ext cx="6740768"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956"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189077" y="5729811"/>
              <a:ext cx="6542669" cy="169277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20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25288180" y="10411580"/>
              <a:ext cx="5214066" cy="115999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2800" b="1" dirty="0">
                  <a:solidFill>
                    <a:schemeClr val="bg1"/>
                  </a:solidFill>
                </a:rPr>
                <a:t>Alan Salas</a:t>
              </a:r>
              <a:br>
                <a:rPr lang="en-US" sz="2800" b="1" dirty="0">
                  <a:solidFill>
                    <a:schemeClr val="bg1"/>
                  </a:solidFill>
                </a:rPr>
              </a:br>
              <a:r>
                <a:rPr lang="en-US" sz="2800" b="1" dirty="0">
                  <a:solidFill>
                    <a:schemeClr val="bg1"/>
                  </a:solidFill>
                </a:rPr>
                <a:t>           </a:t>
              </a:r>
              <a:r>
                <a:rPr lang="en-US" sz="2000" b="1" dirty="0">
                  <a:solidFill>
                    <a:schemeClr val="bg1"/>
                  </a:solidFill>
                </a:rPr>
                <a:t>Elec- Mech Engr, PIIT MTY MEX</a:t>
              </a:r>
            </a:p>
          </p:txBody>
        </p:sp>
        <p:sp>
          <p:nvSpPr>
            <p:cNvPr id="47" name="Oval 46">
              <a:extLst>
                <a:ext uri="{FF2B5EF4-FFF2-40B4-BE49-F238E27FC236}">
                  <a16:creationId xmlns:a16="http://schemas.microsoft.com/office/drawing/2014/main" id="{10372DF9-954B-455C-9FD9-D149F75D4B5D}"/>
                </a:ext>
              </a:extLst>
            </p:cNvPr>
            <p:cNvSpPr/>
            <p:nvPr/>
          </p:nvSpPr>
          <p:spPr>
            <a:xfrm>
              <a:off x="24533021" y="10312234"/>
              <a:ext cx="1702028" cy="1346656"/>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748522" y="3177410"/>
              <a:ext cx="7963" cy="72896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837826" y="3998570"/>
              <a:ext cx="415959" cy="260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814187" y="5950306"/>
              <a:ext cx="441579" cy="2042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748522" y="8165700"/>
              <a:ext cx="43296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24036163" y="3150483"/>
              <a:ext cx="0" cy="778169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8359986" y="6630457"/>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p:nvPr/>
          </p:nvCxnSpPr>
          <p:spPr>
            <a:xfrm>
              <a:off x="8361849" y="4555362"/>
              <a:ext cx="606353" cy="694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8359986" y="8812387"/>
              <a:ext cx="5314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6133480" y="3195317"/>
              <a:ext cx="3" cy="70838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6133480" y="4240128"/>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133480" y="855593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173577" y="6336789"/>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156985" y="9678337"/>
              <a:ext cx="6574752"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4623930" y="6966950"/>
              <a:ext cx="5896932"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6978765" y="9781148"/>
              <a:ext cx="6820620"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583494" y="3375212"/>
              <a:ext cx="6390542" cy="172983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956"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24108" y="554541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956"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sp>
          <p:nvSpPr>
            <p:cNvPr id="146" name="TextBox 145">
              <a:extLst>
                <a:ext uri="{FF2B5EF4-FFF2-40B4-BE49-F238E27FC236}">
                  <a16:creationId xmlns:a16="http://schemas.microsoft.com/office/drawing/2014/main" id="{BCA9E1DD-4ECF-428B-B606-8F4D687A7FFB}"/>
                </a:ext>
              </a:extLst>
            </p:cNvPr>
            <p:cNvSpPr txBox="1"/>
            <p:nvPr/>
          </p:nvSpPr>
          <p:spPr>
            <a:xfrm>
              <a:off x="1596094" y="7427044"/>
              <a:ext cx="6532151" cy="182081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Garza</a:t>
              </a:r>
            </a:p>
            <a:p>
              <a:r>
                <a:rPr lang="en-US" sz="3547" dirty="0">
                  <a:solidFill>
                    <a:schemeClr val="bg1"/>
                  </a:solidFill>
                </a:rPr>
                <a:t>	</a:t>
              </a:r>
              <a:r>
                <a:rPr lang="en-US" sz="2956" b="1" dirty="0">
                  <a:solidFill>
                    <a:schemeClr val="bg1"/>
                  </a:solidFill>
                </a:rPr>
                <a:t> Elec-Mech Eng. </a:t>
              </a:r>
              <a:r>
                <a:rPr lang="en-US" sz="2069" b="1" dirty="0">
                  <a:solidFill>
                    <a:schemeClr val="bg1"/>
                  </a:solidFill>
                </a:rPr>
                <a:t>PIIT MTY, MEX</a:t>
              </a:r>
              <a:br>
                <a:rPr lang="en-US" sz="3547" b="1" dirty="0">
                  <a:solidFill>
                    <a:schemeClr val="bg1"/>
                  </a:solidFill>
                </a:rPr>
              </a:br>
              <a:r>
                <a:rPr lang="en-US" sz="3547" b="1" dirty="0">
                  <a:solidFill>
                    <a:schemeClr val="bg1"/>
                  </a:solidFill>
                </a:rPr>
                <a:t>             </a:t>
              </a:r>
              <a:r>
                <a:rPr lang="en-US" sz="2400" dirty="0">
                  <a:solidFill>
                    <a:schemeClr val="bg1"/>
                  </a:solidFill>
                </a:rPr>
                <a:t>CoS &amp; SBO P1</a:t>
              </a:r>
              <a:endParaRPr lang="en-US" sz="2800"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96240" y="5687726"/>
              <a:ext cx="1874856" cy="182155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a:picLocks noChangeAspect="1"/>
            </p:cNvPicPr>
            <p:nvPr/>
          </p:nvPicPr>
          <p:blipFill rotWithShape="1">
            <a:blip r:embed="rId4"/>
            <a:srcRect t="-1050" r="5663" b="1"/>
            <a:stretch/>
          </p:blipFill>
          <p:spPr>
            <a:xfrm>
              <a:off x="12134075" y="940276"/>
              <a:ext cx="2334118" cy="214766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AEF1FFF-23F2-4372-A3E3-F798B9235B17}"/>
                </a:ext>
              </a:extLst>
            </p:cNvPr>
            <p:cNvPicPr>
              <a:picLocks noChangeAspect="1"/>
            </p:cNvPicPr>
            <p:nvPr/>
          </p:nvPicPr>
          <p:blipFill>
            <a:blip r:embed="rId5"/>
            <a:stretch>
              <a:fillRect/>
            </a:stretch>
          </p:blipFill>
          <p:spPr>
            <a:xfrm>
              <a:off x="1029023" y="3300652"/>
              <a:ext cx="1995107" cy="19459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C045873-2EA1-45FE-8CCD-194541C6456B}"/>
                </a:ext>
              </a:extLst>
            </p:cNvPr>
            <p:cNvPicPr>
              <a:picLocks noChangeAspect="1"/>
            </p:cNvPicPr>
            <p:nvPr/>
          </p:nvPicPr>
          <p:blipFill>
            <a:blip r:embed="rId6"/>
            <a:stretch>
              <a:fillRect/>
            </a:stretch>
          </p:blipFill>
          <p:spPr>
            <a:xfrm>
              <a:off x="1094513" y="7330830"/>
              <a:ext cx="1986876" cy="1996664"/>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a:picLocks noChangeAspect="1"/>
            </p:cNvPicPr>
            <p:nvPr/>
          </p:nvPicPr>
          <p:blipFill>
            <a:blip r:embed="rId7"/>
            <a:stretch>
              <a:fillRect/>
            </a:stretch>
          </p:blipFill>
          <p:spPr>
            <a:xfrm>
              <a:off x="8623472" y="3671677"/>
              <a:ext cx="1839778" cy="185781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a:picLocks noChangeAspect="1"/>
            </p:cNvPicPr>
            <p:nvPr/>
          </p:nvPicPr>
          <p:blipFill>
            <a:blip r:embed="rId8"/>
            <a:stretch>
              <a:fillRect/>
            </a:stretch>
          </p:blipFill>
          <p:spPr>
            <a:xfrm>
              <a:off x="8625733" y="9636778"/>
              <a:ext cx="1882739" cy="1820818"/>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E2EE37E1-8F05-4B76-AEC5-B99E298DCC73}"/>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82533" y="5426594"/>
              <a:ext cx="1893487" cy="18569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1" name="Picture 50">
              <a:extLst>
                <a:ext uri="{FF2B5EF4-FFF2-40B4-BE49-F238E27FC236}">
                  <a16:creationId xmlns:a16="http://schemas.microsoft.com/office/drawing/2014/main" id="{772B9D31-D574-47EF-A69A-A5448E6873D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4802950" y="10285347"/>
              <a:ext cx="1128029" cy="1410033"/>
            </a:xfrm>
            <a:prstGeom prst="rect">
              <a:avLst/>
            </a:prstGeom>
          </p:spPr>
        </p:pic>
        <p:sp>
          <p:nvSpPr>
            <p:cNvPr id="53" name="TextBox 52">
              <a:extLst>
                <a:ext uri="{FF2B5EF4-FFF2-40B4-BE49-F238E27FC236}">
                  <a16:creationId xmlns:a16="http://schemas.microsoft.com/office/drawing/2014/main" id="{A66CBFB3-DD79-45A6-A6BB-18155A660BE7}"/>
                </a:ext>
              </a:extLst>
            </p:cNvPr>
            <p:cNvSpPr txBox="1"/>
            <p:nvPr/>
          </p:nvSpPr>
          <p:spPr>
            <a:xfrm>
              <a:off x="25076703" y="8683543"/>
              <a:ext cx="5427535"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b="1" dirty="0">
                  <a:solidFill>
                    <a:schemeClr val="bg1"/>
                  </a:solidFill>
                </a:rPr>
                <a:t>          </a:t>
              </a:r>
              <a:r>
                <a:rPr lang="en-US" sz="2800" b="1" dirty="0">
                  <a:solidFill>
                    <a:schemeClr val="bg1"/>
                  </a:solidFill>
                </a:rPr>
                <a:t>Mayra Munoz</a:t>
              </a:r>
            </a:p>
            <a:p>
              <a:r>
                <a:rPr lang="en-US" sz="2800" b="1" dirty="0">
                  <a:solidFill>
                    <a:schemeClr val="bg1"/>
                  </a:solidFill>
                </a:rPr>
                <a:t>            </a:t>
              </a:r>
              <a:r>
                <a:rPr lang="en-US" sz="1800" b="1" dirty="0">
                  <a:solidFill>
                    <a:schemeClr val="bg1"/>
                  </a:solidFill>
                </a:rPr>
                <a:t> </a:t>
              </a:r>
              <a:r>
                <a:rPr lang="en-US" sz="2000" b="1" dirty="0">
                  <a:solidFill>
                    <a:schemeClr val="bg1"/>
                  </a:solidFill>
                </a:rPr>
                <a:t>Elec- Mech Engr</a:t>
              </a:r>
              <a:r>
                <a:rPr lang="en-US" sz="1800" b="1" dirty="0">
                  <a:solidFill>
                    <a:schemeClr val="bg1"/>
                  </a:solidFill>
                </a:rPr>
                <a:t>, </a:t>
              </a:r>
              <a:r>
                <a:rPr lang="en-US" sz="1400" b="1" dirty="0">
                  <a:solidFill>
                    <a:schemeClr val="bg1"/>
                  </a:solidFill>
                </a:rPr>
                <a:t>PIIT MTY MEX</a:t>
              </a:r>
            </a:p>
            <a:p>
              <a:r>
                <a:rPr lang="en-US" sz="2400" dirty="0">
                  <a:solidFill>
                    <a:schemeClr val="bg1"/>
                  </a:solidFill>
                </a:rPr>
                <a:t>               </a:t>
              </a:r>
              <a:r>
                <a:rPr lang="en-US" sz="1800" dirty="0">
                  <a:solidFill>
                    <a:schemeClr val="bg1"/>
                  </a:solidFill>
                </a:rPr>
                <a:t>Materials/QVE-COS</a:t>
              </a:r>
            </a:p>
          </p:txBody>
        </p:sp>
        <p:sp>
          <p:nvSpPr>
            <p:cNvPr id="54" name="TextBox 53">
              <a:extLst>
                <a:ext uri="{FF2B5EF4-FFF2-40B4-BE49-F238E27FC236}">
                  <a16:creationId xmlns:a16="http://schemas.microsoft.com/office/drawing/2014/main" id="{9AED357A-78E0-4850-BB9A-6919F249FA66}"/>
                </a:ext>
              </a:extLst>
            </p:cNvPr>
            <p:cNvSpPr txBox="1"/>
            <p:nvPr/>
          </p:nvSpPr>
          <p:spPr>
            <a:xfrm>
              <a:off x="1744086" y="9436141"/>
              <a:ext cx="6384160" cy="165519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Karla Sauceda</a:t>
              </a:r>
            </a:p>
            <a:p>
              <a:r>
                <a:rPr lang="en-US" sz="3200" dirty="0">
                  <a:solidFill>
                    <a:schemeClr val="bg1"/>
                  </a:solidFill>
                </a:rPr>
                <a:t>	</a:t>
              </a:r>
              <a:r>
                <a:rPr lang="en-US" sz="2000" b="1" dirty="0">
                  <a:solidFill>
                    <a:schemeClr val="bg1"/>
                  </a:solidFill>
                </a:rPr>
                <a:t> </a:t>
              </a:r>
              <a:r>
                <a:rPr lang="en-US" sz="2400" b="1" dirty="0">
                  <a:solidFill>
                    <a:schemeClr val="bg1"/>
                  </a:solidFill>
                </a:rPr>
                <a:t>Elec- Mech Engr</a:t>
              </a:r>
              <a:r>
                <a:rPr lang="en-US" sz="2000" b="1" dirty="0">
                  <a:solidFill>
                    <a:schemeClr val="bg1"/>
                  </a:solidFill>
                </a:rPr>
                <a:t>, </a:t>
              </a:r>
              <a:r>
                <a:rPr lang="en-US" sz="1600" b="1" dirty="0">
                  <a:solidFill>
                    <a:schemeClr val="bg1"/>
                  </a:solidFill>
                </a:rPr>
                <a:t>PIIT MTY MEX</a:t>
              </a:r>
            </a:p>
            <a:p>
              <a:r>
                <a:rPr lang="en-US" sz="2800" dirty="0">
                  <a:solidFill>
                    <a:schemeClr val="bg1"/>
                  </a:solidFill>
                </a:rPr>
                <a:t>	</a:t>
              </a:r>
              <a:r>
                <a:rPr lang="en-US" sz="2000" dirty="0">
                  <a:solidFill>
                    <a:schemeClr val="bg1"/>
                  </a:solidFill>
                </a:rPr>
                <a:t>Plastics/QVE -COS</a:t>
              </a:r>
            </a:p>
          </p:txBody>
        </p:sp>
        <p:sp>
          <p:nvSpPr>
            <p:cNvPr id="57" name="TextBox 56">
              <a:extLst>
                <a:ext uri="{FF2B5EF4-FFF2-40B4-BE49-F238E27FC236}">
                  <a16:creationId xmlns:a16="http://schemas.microsoft.com/office/drawing/2014/main" id="{C753DA09-0B7E-493C-9955-4506BE381A49}"/>
                </a:ext>
              </a:extLst>
            </p:cNvPr>
            <p:cNvSpPr txBox="1"/>
            <p:nvPr/>
          </p:nvSpPr>
          <p:spPr>
            <a:xfrm>
              <a:off x="9205636" y="7605008"/>
              <a:ext cx="65261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956" b="1" dirty="0">
                  <a:solidFill>
                    <a:schemeClr val="bg1"/>
                  </a:solidFill>
                </a:rPr>
                <a:t>Elec- 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a:picLocks noChangeAspect="1"/>
            </p:cNvPicPr>
            <p:nvPr/>
          </p:nvPicPr>
          <p:blipFill>
            <a:blip r:embed="rId11"/>
            <a:stretch>
              <a:fillRect/>
            </a:stretch>
          </p:blipFill>
          <p:spPr>
            <a:xfrm>
              <a:off x="8542857" y="7635180"/>
              <a:ext cx="1988519" cy="184348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62" name="Group 61">
              <a:extLst>
                <a:ext uri="{FF2B5EF4-FFF2-40B4-BE49-F238E27FC236}">
                  <a16:creationId xmlns:a16="http://schemas.microsoft.com/office/drawing/2014/main" id="{2B5B4AEB-7357-4252-BC03-86AD669DC439}"/>
                </a:ext>
              </a:extLst>
            </p:cNvPr>
            <p:cNvGrpSpPr/>
            <p:nvPr/>
          </p:nvGrpSpPr>
          <p:grpSpPr>
            <a:xfrm>
              <a:off x="16367486" y="3598567"/>
              <a:ext cx="7439888" cy="6106751"/>
              <a:chOff x="12105575" y="5997197"/>
              <a:chExt cx="7135698" cy="6226495"/>
            </a:xfrm>
          </p:grpSpPr>
          <p:sp>
            <p:nvSpPr>
              <p:cNvPr id="63" name="TextBox 62">
                <a:extLst>
                  <a:ext uri="{FF2B5EF4-FFF2-40B4-BE49-F238E27FC236}">
                    <a16:creationId xmlns:a16="http://schemas.microsoft.com/office/drawing/2014/main" id="{96F400E5-4785-48CC-BF0D-FBF152EA595F}"/>
                  </a:ext>
                </a:extLst>
              </p:cNvPr>
              <p:cNvSpPr txBox="1"/>
              <p:nvPr/>
            </p:nvSpPr>
            <p:spPr>
              <a:xfrm>
                <a:off x="12662660" y="8099266"/>
                <a:ext cx="6570948"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3547" b="1" dirty="0">
                    <a:solidFill>
                      <a:schemeClr val="bg1"/>
                    </a:solidFill>
                  </a:rPr>
                  <a:t>	</a:t>
                </a:r>
                <a:r>
                  <a:rPr lang="en-US" sz="2956" b="1" dirty="0">
                    <a:solidFill>
                      <a:schemeClr val="bg1"/>
                    </a:solidFill>
                  </a:rPr>
                  <a:t>Mechanical Drafter,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 / Geomagic Dx</a:t>
                </a:r>
              </a:p>
            </p:txBody>
          </p:sp>
          <p:sp>
            <p:nvSpPr>
              <p:cNvPr id="64" name="TextBox 63">
                <a:extLst>
                  <a:ext uri="{FF2B5EF4-FFF2-40B4-BE49-F238E27FC236}">
                    <a16:creationId xmlns:a16="http://schemas.microsoft.com/office/drawing/2014/main" id="{758459CF-DA62-487A-8CD0-DE454AA2C1E4}"/>
                  </a:ext>
                </a:extLst>
              </p:cNvPr>
              <p:cNvSpPr txBox="1"/>
              <p:nvPr/>
            </p:nvSpPr>
            <p:spPr>
              <a:xfrm>
                <a:off x="12983842" y="10242993"/>
                <a:ext cx="6257431" cy="185652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Anahi Contreras</a:t>
                </a:r>
              </a:p>
              <a:p>
                <a:r>
                  <a:rPr lang="en-US" sz="3547" b="1" dirty="0">
                    <a:solidFill>
                      <a:schemeClr val="bg1"/>
                    </a:solidFill>
                  </a:rPr>
                  <a:t>          </a:t>
                </a:r>
                <a:r>
                  <a:rPr lang="en-US" sz="2956" b="1" dirty="0">
                    <a:solidFill>
                      <a:schemeClr val="bg1"/>
                    </a:solidFill>
                  </a:rPr>
                  <a:t>Elec-Mech Engr,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3D/Geomagic/Labels</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2588697" y="6100313"/>
                <a:ext cx="6570948" cy="185652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3547" b="1" dirty="0">
                    <a:solidFill>
                      <a:schemeClr val="bg1"/>
                    </a:solidFill>
                  </a:rPr>
                  <a:t>	</a:t>
                </a:r>
                <a:r>
                  <a:rPr lang="en-US" sz="2956" b="1" dirty="0">
                    <a:solidFill>
                      <a:schemeClr val="bg1"/>
                    </a:solidFill>
                  </a:rPr>
                  <a:t>Senior Designer, </a:t>
                </a:r>
                <a:r>
                  <a:rPr lang="en-US" sz="1773" b="1" dirty="0">
                    <a:solidFill>
                      <a:schemeClr val="bg1"/>
                    </a:solidFill>
                  </a:rPr>
                  <a:t>PIIT MTY MEX</a:t>
                </a:r>
              </a:p>
              <a:p>
                <a:r>
                  <a:rPr lang="en-US" sz="3547" dirty="0">
                    <a:solidFill>
                      <a:schemeClr val="bg1"/>
                    </a:solidFill>
                  </a:rPr>
                  <a:t>	</a:t>
                </a:r>
                <a:r>
                  <a:rPr lang="en-US" sz="2364"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a:picLocks noChangeAspect="1"/>
              </p:cNvPicPr>
              <p:nvPr/>
            </p:nvPicPr>
            <p:blipFill>
              <a:blip r:embed="rId12"/>
              <a:stretch>
                <a:fillRect/>
              </a:stretch>
            </p:blipFill>
            <p:spPr>
              <a:xfrm>
                <a:off x="12105575" y="5997197"/>
                <a:ext cx="1838476" cy="195651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a:picLocks noChangeAspect="1"/>
              </p:cNvPicPr>
              <p:nvPr/>
            </p:nvPicPr>
            <p:blipFill>
              <a:blip r:embed="rId13"/>
              <a:stretch>
                <a:fillRect/>
              </a:stretch>
            </p:blipFill>
            <p:spPr>
              <a:xfrm>
                <a:off x="12243114" y="8069773"/>
                <a:ext cx="1766333" cy="197940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Picture 68">
                <a:extLst>
                  <a:ext uri="{FF2B5EF4-FFF2-40B4-BE49-F238E27FC236}">
                    <a16:creationId xmlns:a16="http://schemas.microsoft.com/office/drawing/2014/main" id="{A2DE691A-5BD9-476C-AD6A-FF1AD3C38D1B}"/>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2289118" y="10186590"/>
                <a:ext cx="1821362" cy="203710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73" name="TextBox 72">
              <a:extLst>
                <a:ext uri="{FF2B5EF4-FFF2-40B4-BE49-F238E27FC236}">
                  <a16:creationId xmlns:a16="http://schemas.microsoft.com/office/drawing/2014/main" id="{C2903A21-5776-40B2-AAFD-BB2508100867}"/>
                </a:ext>
              </a:extLst>
            </p:cNvPr>
            <p:cNvSpPr txBox="1"/>
            <p:nvPr/>
          </p:nvSpPr>
          <p:spPr>
            <a:xfrm>
              <a:off x="24765948" y="3397611"/>
              <a:ext cx="5738290" cy="1631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24541997" y="5194001"/>
              <a:ext cx="5978865" cy="150810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2800" b="1" dirty="0">
                  <a:solidFill>
                    <a:schemeClr val="bg1"/>
                  </a:solidFill>
                </a:rPr>
                <a:t>Hector Corpus</a:t>
              </a:r>
            </a:p>
            <a:p>
              <a:r>
                <a:rPr lang="en-US" sz="2800" b="1" dirty="0">
                  <a:solidFill>
                    <a:schemeClr val="bg1"/>
                  </a:solidFill>
                </a:rPr>
                <a:t>	  </a:t>
              </a:r>
              <a:r>
                <a:rPr lang="en-US" sz="2000" b="1" dirty="0">
                  <a:solidFill>
                    <a:schemeClr val="bg1"/>
                  </a:solidFill>
                </a:rPr>
                <a:t>Mechanical Drafter, </a:t>
              </a:r>
              <a:r>
                <a:rPr lang="en-US" sz="900" b="1" dirty="0">
                  <a:solidFill>
                    <a:schemeClr val="bg1"/>
                  </a:solidFill>
                </a:rPr>
                <a:t>PIIT  MTY MEX </a:t>
              </a:r>
              <a:endParaRPr lang="en-US" sz="1400" b="1" dirty="0">
                <a:solidFill>
                  <a:schemeClr val="bg1"/>
                </a:solidFill>
              </a:endParaRPr>
            </a:p>
            <a:p>
              <a:r>
                <a:rPr lang="en-US" sz="2800" dirty="0">
                  <a:solidFill>
                    <a:schemeClr val="bg1"/>
                  </a:solidFill>
                </a:rPr>
                <a:t>	  </a:t>
              </a:r>
              <a:r>
                <a:rPr lang="en-US" sz="1800" dirty="0">
                  <a:solidFill>
                    <a:schemeClr val="bg1"/>
                  </a:solidFill>
                </a:rPr>
                <a:t>Design 2D 3D / Geomagic ctrl</a:t>
              </a:r>
            </a:p>
          </p:txBody>
        </p:sp>
        <p:pic>
          <p:nvPicPr>
            <p:cNvPr id="75" name="Picture 74">
              <a:extLst>
                <a:ext uri="{FF2B5EF4-FFF2-40B4-BE49-F238E27FC236}">
                  <a16:creationId xmlns:a16="http://schemas.microsoft.com/office/drawing/2014/main" id="{4743AD46-361E-48E1-8D7C-1F64B09B0327}"/>
                </a:ext>
              </a:extLst>
            </p:cNvPr>
            <p:cNvPicPr>
              <a:picLocks noChangeAspect="1"/>
            </p:cNvPicPr>
            <p:nvPr/>
          </p:nvPicPr>
          <p:blipFill>
            <a:blip r:embed="rId15"/>
            <a:stretch>
              <a:fillRect/>
            </a:stretch>
          </p:blipFill>
          <p:spPr>
            <a:xfrm>
              <a:off x="24330483" y="3255597"/>
              <a:ext cx="1825733" cy="17986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a:picLocks noChangeAspect="1"/>
            </p:cNvPicPr>
            <p:nvPr/>
          </p:nvPicPr>
          <p:blipFill>
            <a:blip r:embed="rId16"/>
            <a:stretch>
              <a:fillRect/>
            </a:stretch>
          </p:blipFill>
          <p:spPr>
            <a:xfrm>
              <a:off x="24371037" y="5052577"/>
              <a:ext cx="1790227" cy="1859043"/>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345992" y="3113863"/>
              <a:ext cx="3" cy="722621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1018925E-CEAC-4A98-B92E-687FEF2FC09B}"/>
                </a:ext>
              </a:extLst>
            </p:cNvPr>
            <p:cNvCxnSpPr>
              <a:cxnSpLocks/>
            </p:cNvCxnSpPr>
            <p:nvPr/>
          </p:nvCxnSpPr>
          <p:spPr>
            <a:xfrm>
              <a:off x="23996066" y="7751415"/>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p:cNvCxnSpPr>
            <p:nvPr/>
          </p:nvCxnSpPr>
          <p:spPr>
            <a:xfrm>
              <a:off x="23934993" y="9548511"/>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56A55659-BA48-403B-8B34-E5B55139E20E}"/>
                </a:ext>
              </a:extLst>
            </p:cNvPr>
            <p:cNvCxnSpPr>
              <a:cxnSpLocks/>
            </p:cNvCxnSpPr>
            <p:nvPr/>
          </p:nvCxnSpPr>
          <p:spPr>
            <a:xfrm>
              <a:off x="16201456" y="10244652"/>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p:cNvCxnSpPr>
            <p:nvPr/>
          </p:nvCxnSpPr>
          <p:spPr>
            <a:xfrm>
              <a:off x="8359986" y="10296503"/>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p:cNvCxnSpPr>
            <p:nvPr/>
          </p:nvCxnSpPr>
          <p:spPr>
            <a:xfrm>
              <a:off x="748522" y="10439824"/>
              <a:ext cx="66974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a:picLocks noChangeAspect="1"/>
            </p:cNvPicPr>
            <p:nvPr/>
          </p:nvPicPr>
          <p:blipFill>
            <a:blip r:embed="rId17"/>
            <a:stretch>
              <a:fillRect/>
            </a:stretch>
          </p:blipFill>
          <p:spPr>
            <a:xfrm>
              <a:off x="16557913" y="9730595"/>
              <a:ext cx="1794605" cy="1812461"/>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9" name="Picture 58">
              <a:extLst>
                <a:ext uri="{FF2B5EF4-FFF2-40B4-BE49-F238E27FC236}">
                  <a16:creationId xmlns:a16="http://schemas.microsoft.com/office/drawing/2014/main" id="{8A940D1F-79DD-4427-B462-C2AB94813520}"/>
                </a:ext>
              </a:extLst>
            </p:cNvPr>
            <p:cNvPicPr>
              <a:picLocks noChangeAspect="1"/>
            </p:cNvPicPr>
            <p:nvPr/>
          </p:nvPicPr>
          <p:blipFill>
            <a:blip r:embed="rId18"/>
            <a:stretch>
              <a:fillRect/>
            </a:stretch>
          </p:blipFill>
          <p:spPr>
            <a:xfrm>
              <a:off x="1182985" y="9395970"/>
              <a:ext cx="1973643" cy="1820819"/>
            </a:xfrm>
            <a:prstGeom prst="ellipse">
              <a:avLst/>
            </a:prstGeom>
            <a:ln>
              <a:noFill/>
            </a:ln>
            <a:effectLst>
              <a:outerShdw blurRad="190500" algn="tl" rotWithShape="0">
                <a:srgbClr val="000000">
                  <a:alpha val="70000"/>
                </a:srgbClr>
              </a:outerShdw>
            </a:effectLst>
          </p:spPr>
        </p:pic>
        <p:pic>
          <p:nvPicPr>
            <p:cNvPr id="1042" name="Picture 18" descr="https://spiceportal.schneider-electric.com/image/user_male_portrait?img_id=25729509&amp;img_id_token=onfNhex86%2BtsgtgEAZPvnubEy4g%3D&amp;t=1527606355783">
              <a:extLst>
                <a:ext uri="{FF2B5EF4-FFF2-40B4-BE49-F238E27FC236}">
                  <a16:creationId xmlns:a16="http://schemas.microsoft.com/office/drawing/2014/main" id="{5DD3E3E5-DFE4-4016-95A4-9A2E8246BA26}"/>
                </a:ext>
              </a:extLst>
            </p:cNvPr>
            <p:cNvPicPr>
              <a:picLocks noChangeAspect="1" noChangeArrowheads="1"/>
            </p:cNvPicPr>
            <p:nvPr/>
          </p:nvPicPr>
          <p:blipFill rotWithShape="1">
            <a:blip r:embed="rId19" cstate="email">
              <a:extLst>
                <a:ext uri="{28A0092B-C50C-407E-A947-70E740481C1C}">
                  <a14:useLocalDpi xmlns:a14="http://schemas.microsoft.com/office/drawing/2010/main" val="0"/>
                </a:ext>
              </a:extLst>
            </a:blip>
            <a:srcRect l="31924" t="24901" r="23576" b="27902"/>
            <a:stretch/>
          </p:blipFill>
          <p:spPr bwMode="auto">
            <a:xfrm>
              <a:off x="24323537" y="6899038"/>
              <a:ext cx="1757777" cy="170413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AA4A6B53-E97E-47BE-A252-5BDCFA03BF58}"/>
                </a:ext>
              </a:extLst>
            </p:cNvPr>
            <p:cNvPicPr>
              <a:picLocks noChangeAspect="1"/>
            </p:cNvPicPr>
            <p:nvPr/>
          </p:nvPicPr>
          <p:blipFill>
            <a:blip r:embed="rId20"/>
            <a:stretch>
              <a:fillRect/>
            </a:stretch>
          </p:blipFill>
          <p:spPr>
            <a:xfrm>
              <a:off x="24462663" y="8608012"/>
              <a:ext cx="1735978" cy="162142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568724" y="505960"/>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3216721" y="2308607"/>
            <a:ext cx="670767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sp>
        <p:nvSpPr>
          <p:cNvPr id="8" name="Oval 7">
            <a:extLst>
              <a:ext uri="{FF2B5EF4-FFF2-40B4-BE49-F238E27FC236}">
                <a16:creationId xmlns:a16="http://schemas.microsoft.com/office/drawing/2014/main" id="{0D52B3F0-90AB-44BE-BA01-D7961050BCD0}"/>
              </a:ext>
            </a:extLst>
          </p:cNvPr>
          <p:cNvSpPr/>
          <p:nvPr/>
        </p:nvSpPr>
        <p:spPr>
          <a:xfrm>
            <a:off x="12452952" y="2266385"/>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 name="Picture 9">
            <a:extLst>
              <a:ext uri="{FF2B5EF4-FFF2-40B4-BE49-F238E27FC236}">
                <a16:creationId xmlns:a16="http://schemas.microsoft.com/office/drawing/2014/main" id="{9FF69BF6-F516-4DAA-AFA0-2CB8A47ED2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46464" y="2683141"/>
            <a:ext cx="1128029" cy="1410033"/>
          </a:xfrm>
          <a:prstGeom prst="rect">
            <a:avLst/>
          </a:prstGeom>
        </p:spPr>
      </p:pic>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4429827"/>
            <a:ext cx="0" cy="402384"/>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346143" y="4832209"/>
            <a:ext cx="10129073"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214825" y="5308577"/>
            <a:ext cx="686952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41" name="Oval 40">
            <a:extLst>
              <a:ext uri="{FF2B5EF4-FFF2-40B4-BE49-F238E27FC236}">
                <a16:creationId xmlns:a16="http://schemas.microsoft.com/office/drawing/2014/main" id="{7FBF7A1E-A513-49B8-BC09-6F3574A1BB73}"/>
              </a:ext>
            </a:extLst>
          </p:cNvPr>
          <p:cNvSpPr/>
          <p:nvPr/>
        </p:nvSpPr>
        <p:spPr>
          <a:xfrm>
            <a:off x="12417693"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2" name="Picture 41">
            <a:extLst>
              <a:ext uri="{FF2B5EF4-FFF2-40B4-BE49-F238E27FC236}">
                <a16:creationId xmlns:a16="http://schemas.microsoft.com/office/drawing/2014/main" id="{CF1E6041-3C72-44E2-A7E6-BB07CFD6B9F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11204" y="5683112"/>
            <a:ext cx="1128029" cy="1410033"/>
          </a:xfrm>
          <a:prstGeom prst="rect">
            <a:avLst/>
          </a:prstGeom>
        </p:spPr>
      </p:pic>
      <p:sp>
        <p:nvSpPr>
          <p:cNvPr id="43" name="TextBox 42">
            <a:extLst>
              <a:ext uri="{FF2B5EF4-FFF2-40B4-BE49-F238E27FC236}">
                <a16:creationId xmlns:a16="http://schemas.microsoft.com/office/drawing/2014/main" id="{75AC6BE2-F152-40EA-ADE0-B37231116AC8}"/>
              </a:ext>
            </a:extLst>
          </p:cNvPr>
          <p:cNvSpPr txBox="1"/>
          <p:nvPr/>
        </p:nvSpPr>
        <p:spPr>
          <a:xfrm>
            <a:off x="13108848" y="7529982"/>
            <a:ext cx="6966323" cy="196021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sp>
        <p:nvSpPr>
          <p:cNvPr id="44" name="Oval 43">
            <a:extLst>
              <a:ext uri="{FF2B5EF4-FFF2-40B4-BE49-F238E27FC236}">
                <a16:creationId xmlns:a16="http://schemas.microsoft.com/office/drawing/2014/main" id="{A2F99329-BDCB-4C48-8C84-D04EEE1D168A}"/>
              </a:ext>
            </a:extLst>
          </p:cNvPr>
          <p:cNvSpPr/>
          <p:nvPr/>
        </p:nvSpPr>
        <p:spPr>
          <a:xfrm>
            <a:off x="12403994"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sp>
        <p:nvSpPr>
          <p:cNvPr id="46" name="TextBox 45">
            <a:extLst>
              <a:ext uri="{FF2B5EF4-FFF2-40B4-BE49-F238E27FC236}">
                <a16:creationId xmlns:a16="http://schemas.microsoft.com/office/drawing/2014/main" id="{E2C756AD-7100-45F7-B86F-36E280E61FAC}"/>
              </a:ext>
            </a:extLst>
          </p:cNvPr>
          <p:cNvSpPr txBox="1"/>
          <p:nvPr/>
        </p:nvSpPr>
        <p:spPr>
          <a:xfrm>
            <a:off x="13167766" y="9949241"/>
            <a:ext cx="6916588"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47" name="Oval 46">
            <a:extLst>
              <a:ext uri="{FF2B5EF4-FFF2-40B4-BE49-F238E27FC236}">
                <a16:creationId xmlns:a16="http://schemas.microsoft.com/office/drawing/2014/main" id="{10372DF9-954B-455C-9FD9-D149F75D4B5D}"/>
              </a:ext>
            </a:extLst>
          </p:cNvPr>
          <p:cNvSpPr/>
          <p:nvPr/>
        </p:nvSpPr>
        <p:spPr>
          <a:xfrm>
            <a:off x="12403994"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8" name="Picture 47">
            <a:extLst>
              <a:ext uri="{FF2B5EF4-FFF2-40B4-BE49-F238E27FC236}">
                <a16:creationId xmlns:a16="http://schemas.microsoft.com/office/drawing/2014/main" id="{2CC5ACEC-0045-4C32-8AD0-565334E050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97505" y="10323775"/>
            <a:ext cx="1128029" cy="1410033"/>
          </a:xfrm>
          <a:prstGeom prst="rect">
            <a:avLst/>
          </a:prstGeom>
        </p:spPr>
      </p:pic>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359243" y="4832209"/>
            <a:ext cx="2687"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p:cNvCxnSpPr>
          <p:nvPr/>
        </p:nvCxnSpPr>
        <p:spPr>
          <a:xfrm>
            <a:off x="3338640" y="6204842"/>
            <a:ext cx="412522" cy="281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flipV="1">
            <a:off x="3354031" y="8608115"/>
            <a:ext cx="437931" cy="2213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p:cNvCxnSpPr>
          <p:nvPr/>
        </p:nvCxnSpPr>
        <p:spPr>
          <a:xfrm>
            <a:off x="3354031" y="10992075"/>
            <a:ext cx="4293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851608" y="4832209"/>
            <a:ext cx="0" cy="849976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flipV="1">
            <a:off x="11811183" y="8580770"/>
            <a:ext cx="577034" cy="4571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flipV="1">
            <a:off x="11853455" y="6321857"/>
            <a:ext cx="549089" cy="303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p:cNvCxnSpPr>
          <p:nvPr/>
        </p:nvCxnSpPr>
        <p:spPr>
          <a:xfrm>
            <a:off x="11851609" y="10965475"/>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83220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0533879" y="4832211"/>
            <a:ext cx="3" cy="61063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518095" y="6317095"/>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20556381" y="8610990"/>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20556381" y="10938514"/>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63261" y="5308579"/>
            <a:ext cx="6828983"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29" name="Oval 128">
            <a:extLst>
              <a:ext uri="{FF2B5EF4-FFF2-40B4-BE49-F238E27FC236}">
                <a16:creationId xmlns:a16="http://schemas.microsoft.com/office/drawing/2014/main" id="{AEF83F7D-1764-4FE5-995B-D3863A76317E}"/>
              </a:ext>
            </a:extLst>
          </p:cNvPr>
          <p:cNvSpPr/>
          <p:nvPr/>
        </p:nvSpPr>
        <p:spPr>
          <a:xfrm>
            <a:off x="21199491" y="5266356"/>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0" name="Picture 129">
            <a:extLst>
              <a:ext uri="{FF2B5EF4-FFF2-40B4-BE49-F238E27FC236}">
                <a16:creationId xmlns:a16="http://schemas.microsoft.com/office/drawing/2014/main" id="{C9F1F981-12F3-4151-A428-0540EFC2553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93002" y="5683112"/>
            <a:ext cx="1128029" cy="1410033"/>
          </a:xfrm>
          <a:prstGeom prst="rect">
            <a:avLst/>
          </a:prstGeom>
        </p:spPr>
      </p:pic>
      <p:sp>
        <p:nvSpPr>
          <p:cNvPr id="131" name="TextBox 130">
            <a:extLst>
              <a:ext uri="{FF2B5EF4-FFF2-40B4-BE49-F238E27FC236}">
                <a16:creationId xmlns:a16="http://schemas.microsoft.com/office/drawing/2014/main" id="{5178BCFD-2EB9-4566-A255-F2B6710665FC}"/>
              </a:ext>
            </a:extLst>
          </p:cNvPr>
          <p:cNvSpPr txBox="1"/>
          <p:nvPr/>
        </p:nvSpPr>
        <p:spPr>
          <a:xfrm>
            <a:off x="21949560" y="7599970"/>
            <a:ext cx="684268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2" name="Oval 131">
            <a:extLst>
              <a:ext uri="{FF2B5EF4-FFF2-40B4-BE49-F238E27FC236}">
                <a16:creationId xmlns:a16="http://schemas.microsoft.com/office/drawing/2014/main" id="{D1BA546D-1E15-4209-8F30-541F817ACAFE}"/>
              </a:ext>
            </a:extLst>
          </p:cNvPr>
          <p:cNvSpPr/>
          <p:nvPr/>
        </p:nvSpPr>
        <p:spPr>
          <a:xfrm>
            <a:off x="21185792" y="7557748"/>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3" name="Picture 132">
            <a:extLst>
              <a:ext uri="{FF2B5EF4-FFF2-40B4-BE49-F238E27FC236}">
                <a16:creationId xmlns:a16="http://schemas.microsoft.com/office/drawing/2014/main" id="{87E83838-D52B-448E-B8F1-D94F8F4FD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7974504"/>
            <a:ext cx="1128029" cy="1410033"/>
          </a:xfrm>
          <a:prstGeom prst="rect">
            <a:avLst/>
          </a:prstGeom>
        </p:spPr>
      </p:pic>
      <p:sp>
        <p:nvSpPr>
          <p:cNvPr id="134" name="TextBox 133">
            <a:extLst>
              <a:ext uri="{FF2B5EF4-FFF2-40B4-BE49-F238E27FC236}">
                <a16:creationId xmlns:a16="http://schemas.microsoft.com/office/drawing/2014/main" id="{4D1D73E0-A3F4-4A7A-854E-7B89C58BBBE8}"/>
              </a:ext>
            </a:extLst>
          </p:cNvPr>
          <p:cNvSpPr txBox="1"/>
          <p:nvPr/>
        </p:nvSpPr>
        <p:spPr>
          <a:xfrm>
            <a:off x="21949561" y="9949241"/>
            <a:ext cx="6950701"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35" name="Oval 134">
            <a:extLst>
              <a:ext uri="{FF2B5EF4-FFF2-40B4-BE49-F238E27FC236}">
                <a16:creationId xmlns:a16="http://schemas.microsoft.com/office/drawing/2014/main" id="{D81E178F-75D7-456F-B353-A2866ADFF894}"/>
              </a:ext>
            </a:extLst>
          </p:cNvPr>
          <p:cNvSpPr/>
          <p:nvPr/>
        </p:nvSpPr>
        <p:spPr>
          <a:xfrm>
            <a:off x="21185792" y="990701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36" name="Picture 135">
            <a:extLst>
              <a:ext uri="{FF2B5EF4-FFF2-40B4-BE49-F238E27FC236}">
                <a16:creationId xmlns:a16="http://schemas.microsoft.com/office/drawing/2014/main" id="{2DEFB152-FA55-4495-BED5-3E2340DB66F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679303" y="10323775"/>
            <a:ext cx="1128029" cy="1410033"/>
          </a:xfrm>
          <a:prstGeom prst="rect">
            <a:avLst/>
          </a:prstGeom>
        </p:spPr>
      </p:pic>
      <p:sp>
        <p:nvSpPr>
          <p:cNvPr id="140" name="TextBox 139">
            <a:extLst>
              <a:ext uri="{FF2B5EF4-FFF2-40B4-BE49-F238E27FC236}">
                <a16:creationId xmlns:a16="http://schemas.microsoft.com/office/drawing/2014/main" id="{862478C4-43B1-4C6F-993F-940F4B231A5C}"/>
              </a:ext>
            </a:extLst>
          </p:cNvPr>
          <p:cNvSpPr txBox="1"/>
          <p:nvPr/>
        </p:nvSpPr>
        <p:spPr>
          <a:xfrm>
            <a:off x="4547186" y="5350799"/>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sp>
        <p:nvSpPr>
          <p:cNvPr id="141" name="Oval 140">
            <a:extLst>
              <a:ext uri="{FF2B5EF4-FFF2-40B4-BE49-F238E27FC236}">
                <a16:creationId xmlns:a16="http://schemas.microsoft.com/office/drawing/2014/main" id="{222AC7A4-F627-4BF1-A80F-317CFDA6BEB1}"/>
              </a:ext>
            </a:extLst>
          </p:cNvPr>
          <p:cNvSpPr/>
          <p:nvPr/>
        </p:nvSpPr>
        <p:spPr>
          <a:xfrm>
            <a:off x="3783415" y="5308577"/>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2" name="Picture 141">
            <a:extLst>
              <a:ext uri="{FF2B5EF4-FFF2-40B4-BE49-F238E27FC236}">
                <a16:creationId xmlns:a16="http://schemas.microsoft.com/office/drawing/2014/main" id="{3FDC1ABB-3E30-4B42-942F-07AD19BC9C8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6927" y="5725333"/>
            <a:ext cx="1128029" cy="1410033"/>
          </a:xfrm>
          <a:prstGeom prst="rect">
            <a:avLst/>
          </a:prstGeom>
        </p:spPr>
      </p:pic>
      <p:sp>
        <p:nvSpPr>
          <p:cNvPr id="143" name="TextBox 142">
            <a:extLst>
              <a:ext uri="{FF2B5EF4-FFF2-40B4-BE49-F238E27FC236}">
                <a16:creationId xmlns:a16="http://schemas.microsoft.com/office/drawing/2014/main" id="{29A4CCF0-DD26-4F77-9E5C-546DE3FC06CB}"/>
              </a:ext>
            </a:extLst>
          </p:cNvPr>
          <p:cNvSpPr txBox="1"/>
          <p:nvPr/>
        </p:nvSpPr>
        <p:spPr>
          <a:xfrm>
            <a:off x="4533484" y="7642191"/>
            <a:ext cx="6872607"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sp>
        <p:nvSpPr>
          <p:cNvPr id="144" name="Oval 143">
            <a:extLst>
              <a:ext uri="{FF2B5EF4-FFF2-40B4-BE49-F238E27FC236}">
                <a16:creationId xmlns:a16="http://schemas.microsoft.com/office/drawing/2014/main" id="{1C750C76-C437-414D-99FA-3CEFF95D3AC8}"/>
              </a:ext>
            </a:extLst>
          </p:cNvPr>
          <p:cNvSpPr/>
          <p:nvPr/>
        </p:nvSpPr>
        <p:spPr>
          <a:xfrm>
            <a:off x="3769716" y="7599969"/>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45" name="Picture 144">
            <a:extLst>
              <a:ext uri="{FF2B5EF4-FFF2-40B4-BE49-F238E27FC236}">
                <a16:creationId xmlns:a16="http://schemas.microsoft.com/office/drawing/2014/main" id="{39F7196C-A3EA-42DF-840E-D93B6CF4525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63228" y="8016725"/>
            <a:ext cx="1128029" cy="1410033"/>
          </a:xfrm>
          <a:prstGeom prst="rect">
            <a:avLst/>
          </a:prstGeom>
        </p:spPr>
      </p:pic>
      <p:cxnSp>
        <p:nvCxnSpPr>
          <p:cNvPr id="63" name="Straight Arrow Connector 62">
            <a:extLst>
              <a:ext uri="{FF2B5EF4-FFF2-40B4-BE49-F238E27FC236}">
                <a16:creationId xmlns:a16="http://schemas.microsoft.com/office/drawing/2014/main" id="{42DE7977-BEA9-4C67-8140-CCE66B34BBF7}"/>
              </a:ext>
            </a:extLst>
          </p:cNvPr>
          <p:cNvCxnSpPr>
            <a:cxnSpLocks/>
          </p:cNvCxnSpPr>
          <p:nvPr/>
        </p:nvCxnSpPr>
        <p:spPr>
          <a:xfrm>
            <a:off x="3354031" y="13331973"/>
            <a:ext cx="477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B3C185A-3B02-4D9D-911D-04E0024E1BE6}"/>
              </a:ext>
            </a:extLst>
          </p:cNvPr>
          <p:cNvSpPr txBox="1"/>
          <p:nvPr/>
        </p:nvSpPr>
        <p:spPr>
          <a:xfrm>
            <a:off x="4547183" y="10010894"/>
            <a:ext cx="6828569"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769716" y="9800060"/>
            <a:ext cx="2087063" cy="2242489"/>
          </a:xfrm>
          <a:prstGeom prst="ellipse">
            <a:avLst/>
          </a:prstGeom>
          <a:ln w="12700" cap="rnd">
            <a:solidFill>
              <a:schemeClr val="bg1"/>
            </a:solidFill>
            <a:prstDash val="solid"/>
          </a:ln>
          <a:effectLst/>
        </p:spPr>
      </p:pic>
      <p:sp>
        <p:nvSpPr>
          <p:cNvPr id="66" name="TextBox 65">
            <a:extLst>
              <a:ext uri="{FF2B5EF4-FFF2-40B4-BE49-F238E27FC236}">
                <a16:creationId xmlns:a16="http://schemas.microsoft.com/office/drawing/2014/main" id="{76810253-3F85-429C-8AE6-17FEDC6B6693}"/>
              </a:ext>
            </a:extLst>
          </p:cNvPr>
          <p:cNvSpPr txBox="1"/>
          <p:nvPr/>
        </p:nvSpPr>
        <p:spPr>
          <a:xfrm>
            <a:off x="13231367" y="12939796"/>
            <a:ext cx="6852985" cy="7291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Open Position</a:t>
            </a:r>
            <a:endParaRPr lang="en-US" sz="3547" dirty="0">
              <a:solidFill>
                <a:schemeClr val="bg1"/>
              </a:solidFill>
            </a:endParaRPr>
          </a:p>
        </p:txBody>
      </p:sp>
      <p:cxnSp>
        <p:nvCxnSpPr>
          <p:cNvPr id="73" name="Straight Arrow Connector 72">
            <a:extLst>
              <a:ext uri="{FF2B5EF4-FFF2-40B4-BE49-F238E27FC236}">
                <a16:creationId xmlns:a16="http://schemas.microsoft.com/office/drawing/2014/main" id="{CC9950E6-1DC1-4481-AD4A-9C523A2BC49E}"/>
              </a:ext>
            </a:extLst>
          </p:cNvPr>
          <p:cNvCxnSpPr>
            <a:cxnSpLocks/>
          </p:cNvCxnSpPr>
          <p:nvPr/>
        </p:nvCxnSpPr>
        <p:spPr>
          <a:xfrm>
            <a:off x="11864448" y="13332086"/>
            <a:ext cx="52710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5"/>
          <a:srcRect t="1495"/>
          <a:stretch/>
        </p:blipFill>
        <p:spPr>
          <a:xfrm>
            <a:off x="12364986" y="2192973"/>
            <a:ext cx="2331423" cy="2244653"/>
          </a:xfrm>
          <a:prstGeom prst="ellipse">
            <a:avLst/>
          </a:prstGeom>
          <a:ln>
            <a:noFill/>
          </a:ln>
          <a:effectLst>
            <a:softEdge rad="112500"/>
          </a:effectLst>
        </p:spPr>
      </p:pic>
      <p:pic>
        <p:nvPicPr>
          <p:cNvPr id="7" name="Picture 6">
            <a:extLst>
              <a:ext uri="{FF2B5EF4-FFF2-40B4-BE49-F238E27FC236}">
                <a16:creationId xmlns:a16="http://schemas.microsoft.com/office/drawing/2014/main" id="{1625B038-A283-4CBB-B6A1-FD1FD1BD3051}"/>
              </a:ext>
            </a:extLst>
          </p:cNvPr>
          <p:cNvPicPr>
            <a:picLocks noChangeAspect="1"/>
          </p:cNvPicPr>
          <p:nvPr/>
        </p:nvPicPr>
        <p:blipFill>
          <a:blip r:embed="rId6"/>
          <a:stretch>
            <a:fillRect/>
          </a:stretch>
        </p:blipFill>
        <p:spPr>
          <a:xfrm>
            <a:off x="3665551" y="5176311"/>
            <a:ext cx="2377091" cy="2353671"/>
          </a:xfrm>
          <a:prstGeom prst="ellipse">
            <a:avLst/>
          </a:prstGeom>
          <a:ln>
            <a:noFill/>
          </a:ln>
          <a:effectLst>
            <a:softEdge rad="112500"/>
          </a:effectLst>
        </p:spPr>
      </p:pic>
      <p:pic>
        <p:nvPicPr>
          <p:cNvPr id="11" name="Picture 10">
            <a:extLst>
              <a:ext uri="{FF2B5EF4-FFF2-40B4-BE49-F238E27FC236}">
                <a16:creationId xmlns:a16="http://schemas.microsoft.com/office/drawing/2014/main" id="{78C3ACD1-4127-49AC-B2ED-77F4C92463B7}"/>
              </a:ext>
            </a:extLst>
          </p:cNvPr>
          <p:cNvPicPr>
            <a:picLocks noChangeAspect="1"/>
          </p:cNvPicPr>
          <p:nvPr/>
        </p:nvPicPr>
        <p:blipFill>
          <a:blip r:embed="rId7"/>
          <a:stretch>
            <a:fillRect/>
          </a:stretch>
        </p:blipFill>
        <p:spPr>
          <a:xfrm>
            <a:off x="3662860" y="7509900"/>
            <a:ext cx="2265952" cy="2277171"/>
          </a:xfrm>
          <a:prstGeom prst="ellipse">
            <a:avLst/>
          </a:prstGeom>
          <a:ln>
            <a:noFill/>
          </a:ln>
          <a:effectLst>
            <a:softEdge rad="112500"/>
          </a:effectLst>
        </p:spPr>
      </p:pic>
      <p:pic>
        <p:nvPicPr>
          <p:cNvPr id="15" name="Picture 14">
            <a:extLst>
              <a:ext uri="{FF2B5EF4-FFF2-40B4-BE49-F238E27FC236}">
                <a16:creationId xmlns:a16="http://schemas.microsoft.com/office/drawing/2014/main" id="{288D4B01-856A-466E-8D2E-D539EBB2B1A5}"/>
              </a:ext>
            </a:extLst>
          </p:cNvPr>
          <p:cNvPicPr>
            <a:picLocks noChangeAspect="1"/>
          </p:cNvPicPr>
          <p:nvPr/>
        </p:nvPicPr>
        <p:blipFill>
          <a:blip r:embed="rId8"/>
          <a:stretch>
            <a:fillRect/>
          </a:stretch>
        </p:blipFill>
        <p:spPr>
          <a:xfrm>
            <a:off x="12452953" y="5265698"/>
            <a:ext cx="2143762" cy="2112081"/>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4EE42F8F-B726-4CF2-B5E3-0E051B8D4633}"/>
              </a:ext>
            </a:extLst>
          </p:cNvPr>
          <p:cNvPicPr>
            <a:picLocks noChangeAspect="1"/>
          </p:cNvPicPr>
          <p:nvPr/>
        </p:nvPicPr>
        <p:blipFill>
          <a:blip r:embed="rId9"/>
          <a:stretch>
            <a:fillRect/>
          </a:stretch>
        </p:blipFill>
        <p:spPr>
          <a:xfrm>
            <a:off x="12364986" y="9895920"/>
            <a:ext cx="2149685" cy="2138992"/>
          </a:xfrm>
          <a:prstGeom prst="ellipse">
            <a:avLst/>
          </a:prstGeom>
          <a:ln>
            <a:noFill/>
          </a:ln>
          <a:effectLst>
            <a:softEdge rad="112500"/>
          </a:effectLst>
        </p:spPr>
      </p:pic>
      <p:sp>
        <p:nvSpPr>
          <p:cNvPr id="77" name="Oval 76">
            <a:extLst>
              <a:ext uri="{FF2B5EF4-FFF2-40B4-BE49-F238E27FC236}">
                <a16:creationId xmlns:a16="http://schemas.microsoft.com/office/drawing/2014/main" id="{C17C3DAE-14AE-4EF1-9AF1-1C302A2AFEC7}"/>
              </a:ext>
            </a:extLst>
          </p:cNvPr>
          <p:cNvSpPr/>
          <p:nvPr/>
        </p:nvSpPr>
        <p:spPr>
          <a:xfrm>
            <a:off x="12401139" y="12281232"/>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9" name="Picture 28">
            <a:extLst>
              <a:ext uri="{FF2B5EF4-FFF2-40B4-BE49-F238E27FC236}">
                <a16:creationId xmlns:a16="http://schemas.microsoft.com/office/drawing/2014/main" id="{978D12D7-C8A5-489A-A946-4839AE6A8325}"/>
              </a:ext>
            </a:extLst>
          </p:cNvPr>
          <p:cNvPicPr>
            <a:picLocks noChangeAspect="1"/>
          </p:cNvPicPr>
          <p:nvPr/>
        </p:nvPicPr>
        <p:blipFill>
          <a:blip r:embed="rId10"/>
          <a:stretch>
            <a:fillRect/>
          </a:stretch>
        </p:blipFill>
        <p:spPr>
          <a:xfrm>
            <a:off x="12392069" y="7465562"/>
            <a:ext cx="2204646" cy="2226692"/>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B8ACFAB4-79EC-45EA-A709-0844BF80F2BE}"/>
              </a:ext>
            </a:extLst>
          </p:cNvPr>
          <p:cNvPicPr>
            <a:picLocks noChangeAspect="1"/>
          </p:cNvPicPr>
          <p:nvPr/>
        </p:nvPicPr>
        <p:blipFill>
          <a:blip r:embed="rId11"/>
          <a:stretch>
            <a:fillRect/>
          </a:stretch>
        </p:blipFill>
        <p:spPr>
          <a:xfrm>
            <a:off x="21160170" y="5245175"/>
            <a:ext cx="2145719" cy="2156288"/>
          </a:xfrm>
          <a:prstGeom prst="ellipse">
            <a:avLst/>
          </a:prstGeom>
          <a:ln w="127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AF2CE4D0-C137-4375-A163-1C3EA5541B5E}"/>
              </a:ext>
            </a:extLst>
          </p:cNvPr>
          <p:cNvPicPr>
            <a:picLocks noChangeAspect="1"/>
          </p:cNvPicPr>
          <p:nvPr/>
        </p:nvPicPr>
        <p:blipFill>
          <a:blip r:embed="rId12"/>
          <a:stretch>
            <a:fillRect/>
          </a:stretch>
        </p:blipFill>
        <p:spPr>
          <a:xfrm>
            <a:off x="21191240" y="7560707"/>
            <a:ext cx="2131547" cy="213154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B7E41003-7655-4808-9446-AB990C0A3A26}"/>
              </a:ext>
            </a:extLst>
          </p:cNvPr>
          <p:cNvPicPr>
            <a:picLocks noChangeAspect="1"/>
          </p:cNvPicPr>
          <p:nvPr/>
        </p:nvPicPr>
        <p:blipFill>
          <a:blip r:embed="rId13"/>
          <a:stretch>
            <a:fillRect/>
          </a:stretch>
        </p:blipFill>
        <p:spPr>
          <a:xfrm>
            <a:off x="21198650" y="9955854"/>
            <a:ext cx="2102192" cy="2064249"/>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446F3122-0F8E-4284-A269-3BE930DCFC7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60819" y="12605912"/>
            <a:ext cx="1128029" cy="1410033"/>
          </a:xfrm>
          <a:prstGeom prst="rect">
            <a:avLst/>
          </a:prstGeom>
        </p:spPr>
      </p:pic>
      <p:sp>
        <p:nvSpPr>
          <p:cNvPr id="67" name="TextBox 66">
            <a:extLst>
              <a:ext uri="{FF2B5EF4-FFF2-40B4-BE49-F238E27FC236}">
                <a16:creationId xmlns:a16="http://schemas.microsoft.com/office/drawing/2014/main" id="{68183775-2248-4F32-ACE5-2F220F2AB3E1}"/>
              </a:ext>
            </a:extLst>
          </p:cNvPr>
          <p:cNvSpPr txBox="1"/>
          <p:nvPr/>
        </p:nvSpPr>
        <p:spPr>
          <a:xfrm>
            <a:off x="5160331" y="12649404"/>
            <a:ext cx="6379688" cy="128310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it-IT" sz="4138" dirty="0">
                <a:solidFill>
                  <a:schemeClr val="bg1"/>
                </a:solidFill>
              </a:rPr>
              <a:t>Karla Colin Renteria</a:t>
            </a:r>
          </a:p>
          <a:p>
            <a:pPr algn="r"/>
            <a:r>
              <a:rPr lang="it-IT" sz="3600" dirty="0">
                <a:solidFill>
                  <a:schemeClr val="bg1"/>
                </a:solidFill>
              </a:rPr>
              <a:t>Supplier Quality Engineer </a:t>
            </a:r>
            <a:endParaRPr lang="en-US" sz="3547" dirty="0">
              <a:solidFill>
                <a:schemeClr val="bg1"/>
              </a:solidFill>
            </a:endParaRPr>
          </a:p>
        </p:txBody>
      </p:sp>
      <p:sp>
        <p:nvSpPr>
          <p:cNvPr id="74" name="Oval 73">
            <a:extLst>
              <a:ext uri="{FF2B5EF4-FFF2-40B4-BE49-F238E27FC236}">
                <a16:creationId xmlns:a16="http://schemas.microsoft.com/office/drawing/2014/main" id="{E0A5C25D-FD34-411D-ADC4-036297D97DD2}"/>
              </a:ext>
            </a:extLst>
          </p:cNvPr>
          <p:cNvSpPr/>
          <p:nvPr/>
        </p:nvSpPr>
        <p:spPr>
          <a:xfrm>
            <a:off x="3817513" y="12243494"/>
            <a:ext cx="2115052" cy="2085671"/>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830607" y="12261617"/>
            <a:ext cx="2087248" cy="2098622"/>
          </a:xfrm>
          <a:prstGeom prst="ellipse">
            <a:avLst/>
          </a:prstGeom>
        </p:spPr>
      </p:pic>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383823" y="693756"/>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a:off x="7355021" y="4570481"/>
            <a:ext cx="1283285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7321571" y="457545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p:cNvCxnSpPr>
          <p:nvPr/>
        </p:nvCxnSpPr>
        <p:spPr>
          <a:xfrm>
            <a:off x="15814195" y="3760512"/>
            <a:ext cx="0" cy="69945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266BD98-B841-4DD6-93F3-2B1B876C73B8}"/>
              </a:ext>
            </a:extLst>
          </p:cNvPr>
          <p:cNvSpPr txBox="1"/>
          <p:nvPr/>
        </p:nvSpPr>
        <p:spPr>
          <a:xfrm>
            <a:off x="12621483" y="2279861"/>
            <a:ext cx="6871362"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3547" b="1" dirty="0">
                <a:solidFill>
                  <a:schemeClr val="bg1"/>
                </a:solidFill>
              </a:rPr>
              <a:t>	</a:t>
            </a:r>
            <a:r>
              <a:rPr lang="en-US" sz="2956" b="1" dirty="0">
                <a:solidFill>
                  <a:schemeClr val="bg1"/>
                </a:solidFill>
              </a:rPr>
              <a:t>Sr. Prj Mgr, </a:t>
            </a:r>
            <a:r>
              <a:rPr lang="en-US" sz="2364" b="1" dirty="0">
                <a:solidFill>
                  <a:schemeClr val="bg1"/>
                </a:solidFill>
              </a:rPr>
              <a:t>MTY, MEX</a:t>
            </a:r>
          </a:p>
          <a:p>
            <a:r>
              <a:rPr lang="en-US" sz="3547" dirty="0">
                <a:solidFill>
                  <a:schemeClr val="bg1"/>
                </a:solidFill>
              </a:rPr>
              <a:t>	</a:t>
            </a:r>
            <a:endParaRPr lang="en-US" sz="2956" dirty="0">
              <a:solidFill>
                <a:schemeClr val="bg1"/>
              </a:solidFill>
            </a:endParaRPr>
          </a:p>
        </p:txBody>
      </p:sp>
      <p:cxnSp>
        <p:nvCxnSpPr>
          <p:cNvPr id="24" name="Straight Connector 23">
            <a:extLst>
              <a:ext uri="{FF2B5EF4-FFF2-40B4-BE49-F238E27FC236}">
                <a16:creationId xmlns:a16="http://schemas.microsoft.com/office/drawing/2014/main" id="{E262F5CA-B016-4F85-BB6C-4E7E2835F1EC}"/>
              </a:ext>
            </a:extLst>
          </p:cNvPr>
          <p:cNvCxnSpPr>
            <a:cxnSpLocks/>
          </p:cNvCxnSpPr>
          <p:nvPr/>
        </p:nvCxnSpPr>
        <p:spPr>
          <a:xfrm flipH="1">
            <a:off x="7550343" y="7006261"/>
            <a:ext cx="29480" cy="653479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FDBA265-8778-490B-AAA4-D70E3630252D}"/>
              </a:ext>
            </a:extLst>
          </p:cNvPr>
          <p:cNvCxnSpPr>
            <a:cxnSpLocks/>
          </p:cNvCxnSpPr>
          <p:nvPr/>
        </p:nvCxnSpPr>
        <p:spPr>
          <a:xfrm>
            <a:off x="7550343" y="800234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9B72749-D6FC-4693-A2D7-D7D0D6EC96A9}"/>
              </a:ext>
            </a:extLst>
          </p:cNvPr>
          <p:cNvCxnSpPr>
            <a:cxnSpLocks/>
          </p:cNvCxnSpPr>
          <p:nvPr/>
        </p:nvCxnSpPr>
        <p:spPr>
          <a:xfrm>
            <a:off x="7535666" y="108495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a:off x="7270372" y="650333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5E335D1-CFA1-4918-BF04-686E4392751C}"/>
              </a:ext>
            </a:extLst>
          </p:cNvPr>
          <p:cNvSpPr/>
          <p:nvPr/>
        </p:nvSpPr>
        <p:spPr>
          <a:xfrm>
            <a:off x="11942826" y="2038960"/>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70521" y="1994884"/>
            <a:ext cx="2325539" cy="2276790"/>
          </a:xfrm>
          <a:prstGeom prst="ellipse">
            <a:avLst/>
          </a:prstGeom>
          <a:ln>
            <a:noFill/>
          </a:ln>
          <a:effectLst>
            <a:softEdge rad="112500"/>
          </a:effectLst>
        </p:spPr>
      </p:pic>
      <p:grpSp>
        <p:nvGrpSpPr>
          <p:cNvPr id="28" name="Group 27">
            <a:extLst>
              <a:ext uri="{FF2B5EF4-FFF2-40B4-BE49-F238E27FC236}">
                <a16:creationId xmlns:a16="http://schemas.microsoft.com/office/drawing/2014/main" id="{971DDFC8-CBBA-4D1D-B423-4B557EEFD709}"/>
              </a:ext>
            </a:extLst>
          </p:cNvPr>
          <p:cNvGrpSpPr/>
          <p:nvPr/>
        </p:nvGrpSpPr>
        <p:grpSpPr>
          <a:xfrm>
            <a:off x="8124926" y="12465462"/>
            <a:ext cx="5946257" cy="1824384"/>
            <a:chOff x="20964612" y="6015573"/>
            <a:chExt cx="5946257" cy="1824384"/>
          </a:xfrm>
        </p:grpSpPr>
        <p:sp>
          <p:nvSpPr>
            <p:cNvPr id="47" name="TextBox 46">
              <a:extLst>
                <a:ext uri="{FF2B5EF4-FFF2-40B4-BE49-F238E27FC236}">
                  <a16:creationId xmlns:a16="http://schemas.microsoft.com/office/drawing/2014/main" id="{2B181B2B-9C8D-4DAE-B615-D77FE5BE8C59}"/>
                </a:ext>
              </a:extLst>
            </p:cNvPr>
            <p:cNvSpPr txBox="1"/>
            <p:nvPr/>
          </p:nvSpPr>
          <p:spPr>
            <a:xfrm>
              <a:off x="21658301" y="6263686"/>
              <a:ext cx="5252568" cy="12774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s-MX" sz="4138" b="1" dirty="0">
                  <a:solidFill>
                    <a:schemeClr val="bg1"/>
                  </a:solidFill>
                </a:rPr>
                <a:t> </a:t>
              </a:r>
              <a:r>
                <a:rPr lang="en-US" sz="4138" b="1" dirty="0">
                  <a:solidFill>
                    <a:schemeClr val="bg1"/>
                  </a:solidFill>
                </a:rPr>
                <a:t>       Open Position</a:t>
              </a:r>
              <a:endParaRPr lang="en-US" sz="3547" b="1" dirty="0">
                <a:solidFill>
                  <a:schemeClr val="bg1"/>
                </a:solidFill>
              </a:endParaRPr>
            </a:p>
            <a:p>
              <a:pPr algn="just"/>
              <a:r>
                <a:rPr lang="en-US" sz="3547" b="1" dirty="0">
                  <a:solidFill>
                    <a:schemeClr val="bg1"/>
                  </a:solidFill>
                </a:rPr>
                <a:t>           </a:t>
              </a:r>
              <a:endParaRPr lang="en-US" sz="2956" b="1" dirty="0">
                <a:solidFill>
                  <a:schemeClr val="bg1"/>
                </a:solidFill>
              </a:endParaRPr>
            </a:p>
          </p:txBody>
        </p:sp>
        <p:sp>
          <p:nvSpPr>
            <p:cNvPr id="48" name="Oval 47">
              <a:extLst>
                <a:ext uri="{FF2B5EF4-FFF2-40B4-BE49-F238E27FC236}">
                  <a16:creationId xmlns:a16="http://schemas.microsoft.com/office/drawing/2014/main" id="{D901D857-8DCC-4586-874D-E38FA641E74E}"/>
                </a:ext>
              </a:extLst>
            </p:cNvPr>
            <p:cNvSpPr/>
            <p:nvPr/>
          </p:nvSpPr>
          <p:spPr>
            <a:xfrm>
              <a:off x="20964612" y="6015573"/>
              <a:ext cx="1881851" cy="1824384"/>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1" name="Picture 40">
              <a:extLst>
                <a:ext uri="{FF2B5EF4-FFF2-40B4-BE49-F238E27FC236}">
                  <a16:creationId xmlns:a16="http://schemas.microsoft.com/office/drawing/2014/main" id="{98B26E91-B308-4154-9795-0294BD98D4D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318091" y="6127680"/>
              <a:ext cx="1192085" cy="1490103"/>
            </a:xfrm>
            <a:prstGeom prst="rect">
              <a:avLst/>
            </a:prstGeom>
          </p:spPr>
        </p:pic>
      </p:grpSp>
      <p:cxnSp>
        <p:nvCxnSpPr>
          <p:cNvPr id="42" name="Straight Arrow Connector 41">
            <a:extLst>
              <a:ext uri="{FF2B5EF4-FFF2-40B4-BE49-F238E27FC236}">
                <a16:creationId xmlns:a16="http://schemas.microsoft.com/office/drawing/2014/main" id="{978BC1F8-ECD9-45ED-AA9B-C63C3AB86142}"/>
              </a:ext>
            </a:extLst>
          </p:cNvPr>
          <p:cNvCxnSpPr>
            <a:cxnSpLocks/>
          </p:cNvCxnSpPr>
          <p:nvPr/>
        </p:nvCxnSpPr>
        <p:spPr>
          <a:xfrm>
            <a:off x="7556892" y="135178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3950085" y="5209042"/>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599046" y="7003776"/>
            <a:ext cx="29480" cy="66661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p:cNvCxnSpPr>
          <p:nvPr/>
        </p:nvCxnSpPr>
        <p:spPr>
          <a:xfrm>
            <a:off x="621348" y="8132443"/>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D2BEDC4-E06D-41E3-9D9D-F475256B8058}"/>
              </a:ext>
            </a:extLst>
          </p:cNvPr>
          <p:cNvCxnSpPr>
            <a:cxnSpLocks/>
          </p:cNvCxnSpPr>
          <p:nvPr/>
        </p:nvCxnSpPr>
        <p:spPr>
          <a:xfrm>
            <a:off x="584369" y="11001965"/>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460C2CDA-835B-40C0-A4CD-14106EA5E683}"/>
              </a:ext>
            </a:extLst>
          </p:cNvPr>
          <p:cNvCxnSpPr>
            <a:cxnSpLocks/>
          </p:cNvCxnSpPr>
          <p:nvPr/>
        </p:nvCxnSpPr>
        <p:spPr>
          <a:xfrm>
            <a:off x="605595" y="1367028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645076" y="7020772"/>
            <a:ext cx="6924656"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A3F1A3A8-2E1D-460F-8F59-85633B02447B}"/>
              </a:ext>
            </a:extLst>
          </p:cNvPr>
          <p:cNvCxnSpPr>
            <a:cxnSpLocks/>
          </p:cNvCxnSpPr>
          <p:nvPr/>
        </p:nvCxnSpPr>
        <p:spPr>
          <a:xfrm>
            <a:off x="20176529" y="4554186"/>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FF521DD-7543-411E-AEEE-0FD20AF21526}"/>
              </a:ext>
            </a:extLst>
          </p:cNvPr>
          <p:cNvGrpSpPr/>
          <p:nvPr/>
        </p:nvGrpSpPr>
        <p:grpSpPr>
          <a:xfrm>
            <a:off x="14862804" y="6590307"/>
            <a:ext cx="16180142" cy="6930430"/>
            <a:chOff x="14592759" y="5645473"/>
            <a:chExt cx="15739643" cy="7987342"/>
          </a:xfrm>
        </p:grpSpPr>
        <p:grpSp>
          <p:nvGrpSpPr>
            <p:cNvPr id="37" name="Group 36">
              <a:extLst>
                <a:ext uri="{FF2B5EF4-FFF2-40B4-BE49-F238E27FC236}">
                  <a16:creationId xmlns:a16="http://schemas.microsoft.com/office/drawing/2014/main" id="{1835F6B5-27AF-43B7-AF45-FD44B54E8DCF}"/>
                </a:ext>
              </a:extLst>
            </p:cNvPr>
            <p:cNvGrpSpPr/>
            <p:nvPr/>
          </p:nvGrpSpPr>
          <p:grpSpPr>
            <a:xfrm>
              <a:off x="14621455" y="5917030"/>
              <a:ext cx="575833" cy="6800128"/>
              <a:chOff x="15785166" y="6401293"/>
              <a:chExt cx="575833" cy="6800128"/>
            </a:xfrm>
          </p:grpSpPr>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flipH="1">
                <a:off x="15799843" y="6401293"/>
                <a:ext cx="29480" cy="680012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5799843" y="767890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F7CB1966-5A7A-4A63-A101-AD5F1B2C3387}"/>
                  </a:ext>
                </a:extLst>
              </p:cNvPr>
              <p:cNvCxnSpPr>
                <a:cxnSpLocks/>
              </p:cNvCxnSpPr>
              <p:nvPr/>
            </p:nvCxnSpPr>
            <p:spPr>
              <a:xfrm>
                <a:off x="15785166" y="10526121"/>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C304D8F0-612B-468C-9230-03AB46362433}"/>
                  </a:ext>
                </a:extLst>
              </p:cNvPr>
              <p:cNvCxnSpPr>
                <a:cxnSpLocks/>
              </p:cNvCxnSpPr>
              <p:nvPr/>
            </p:nvCxnSpPr>
            <p:spPr>
              <a:xfrm>
                <a:off x="15806392" y="13194437"/>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5CDD878C-C600-483E-85F2-FEDA2F5FCF78}"/>
                </a:ext>
              </a:extLst>
            </p:cNvPr>
            <p:cNvSpPr txBox="1"/>
            <p:nvPr/>
          </p:nvSpPr>
          <p:spPr>
            <a:xfrm>
              <a:off x="23992664" y="5704705"/>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Alma Dulce Gomez</a:t>
              </a:r>
            </a:p>
            <a:p>
              <a:r>
                <a:rPr lang="en-US" sz="3200" dirty="0">
                  <a:solidFill>
                    <a:schemeClr val="bg1"/>
                  </a:solidFill>
                </a:rPr>
                <a:t>	</a:t>
              </a:r>
              <a:r>
                <a:rPr lang="en-US" sz="2800" b="1" dirty="0">
                  <a:solidFill>
                    <a:schemeClr val="bg1"/>
                  </a:solidFill>
                </a:rPr>
                <a:t>Prj Specialist MTY, MEX </a:t>
              </a:r>
              <a:br>
                <a:rPr lang="en-US" sz="2800" b="1" dirty="0">
                  <a:solidFill>
                    <a:schemeClr val="bg1"/>
                  </a:solidFill>
                </a:rPr>
              </a:br>
              <a:r>
                <a:rPr lang="en-US" sz="2800" b="1" dirty="0">
                  <a:solidFill>
                    <a:schemeClr val="bg1"/>
                  </a:solidFill>
                </a:rPr>
                <a:t>               </a:t>
              </a:r>
              <a:r>
                <a:rPr lang="en-US" sz="2000" dirty="0">
                  <a:solidFill>
                    <a:schemeClr val="bg1"/>
                  </a:solidFill>
                </a:rPr>
                <a:t>Idea Evolution (PP and Energy)</a:t>
              </a:r>
              <a:endParaRPr lang="en-US" sz="2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3810270" y="8340829"/>
              <a:ext cx="6522132"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Sonia Irasema Arzola</a:t>
              </a:r>
              <a:endParaRPr lang="en-US" sz="32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Idea Evolution (Industry &amp; </a:t>
              </a:r>
              <a:r>
                <a:rPr lang="en-US" sz="2000" dirty="0" err="1">
                  <a:solidFill>
                    <a:schemeClr val="bg1"/>
                  </a:solidFill>
                </a:rPr>
                <a:t>Ecobuildings</a:t>
              </a:r>
              <a:r>
                <a:rPr lang="en-US" sz="2000" dirty="0">
                  <a:solidFill>
                    <a:schemeClr val="bg1"/>
                  </a:solidFill>
                </a:rPr>
                <a:t>)</a:t>
              </a:r>
              <a:endParaRPr lang="en-US" sz="32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15874675" y="6390579"/>
              <a:ext cx="6339738"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Andres Chapa</a:t>
              </a:r>
            </a:p>
            <a:p>
              <a:r>
                <a:rPr lang="en-US" sz="3200" dirty="0">
                  <a:solidFill>
                    <a:schemeClr val="bg1"/>
                  </a:solidFill>
                </a:rPr>
                <a:t>	  </a:t>
              </a:r>
              <a:r>
                <a:rPr lang="en-US" sz="2800" b="1" dirty="0">
                  <a:solidFill>
                    <a:schemeClr val="bg1"/>
                  </a:solidFill>
                </a:rPr>
                <a:t>Prj Specialist MTY, MEX </a:t>
              </a:r>
            </a:p>
            <a:p>
              <a:r>
                <a:rPr lang="en-US" sz="2800" dirty="0">
                  <a:solidFill>
                    <a:schemeClr val="bg1"/>
                  </a:solidFill>
                </a:rPr>
                <a:t>	</a:t>
              </a:r>
              <a:r>
                <a:rPr lang="en-US" sz="2000" dirty="0">
                  <a:solidFill>
                    <a:schemeClr val="bg1"/>
                  </a:solidFill>
                </a:rPr>
                <a:t>   Idea Evolution (Ecobuilding &amp; PP)</a:t>
              </a:r>
              <a:endParaRPr lang="en-US" sz="2800" dirty="0">
                <a:solidFill>
                  <a:schemeClr val="bg1"/>
                </a:solidFill>
              </a:endParaRPr>
            </a:p>
          </p:txBody>
        </p:sp>
        <p:sp>
          <p:nvSpPr>
            <p:cNvPr id="141" name="TextBox 140">
              <a:extLst>
                <a:ext uri="{FF2B5EF4-FFF2-40B4-BE49-F238E27FC236}">
                  <a16:creationId xmlns:a16="http://schemas.microsoft.com/office/drawing/2014/main" id="{643320B0-4B7D-4748-9AF8-330545EDCD16}"/>
                </a:ext>
              </a:extLst>
            </p:cNvPr>
            <p:cNvSpPr txBox="1"/>
            <p:nvPr/>
          </p:nvSpPr>
          <p:spPr>
            <a:xfrm>
              <a:off x="15874675" y="9065544"/>
              <a:ext cx="633973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600" b="1" dirty="0">
                  <a:solidFill>
                    <a:schemeClr val="bg1"/>
                  </a:solidFill>
                </a:rPr>
                <a:t>Salma Elisa Arteaga</a:t>
              </a:r>
              <a:endParaRPr lang="en-US" sz="2800" b="1" dirty="0">
                <a:solidFill>
                  <a:schemeClr val="bg1"/>
                </a:solidFill>
              </a:endParaRP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(Retail &amp; Projects)</a:t>
              </a:r>
              <a:endParaRPr lang="en-US" sz="3200" dirty="0">
                <a:solidFill>
                  <a:schemeClr val="bg1"/>
                </a:solidFill>
              </a:endParaRPr>
            </a:p>
          </p:txBody>
        </p:sp>
        <p:sp>
          <p:nvSpPr>
            <p:cNvPr id="146" name="TextBox 145">
              <a:extLst>
                <a:ext uri="{FF2B5EF4-FFF2-40B4-BE49-F238E27FC236}">
                  <a16:creationId xmlns:a16="http://schemas.microsoft.com/office/drawing/2014/main" id="{E2A8FD67-3FA4-4D84-9253-86F781E1C470}"/>
                </a:ext>
              </a:extLst>
            </p:cNvPr>
            <p:cNvSpPr txBox="1"/>
            <p:nvPr/>
          </p:nvSpPr>
          <p:spPr>
            <a:xfrm>
              <a:off x="23793034" y="10955939"/>
              <a:ext cx="6522132" cy="187998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Alex Casillas</a:t>
              </a:r>
            </a:p>
            <a:p>
              <a:r>
                <a:rPr lang="en-US" sz="3200" dirty="0">
                  <a:solidFill>
                    <a:schemeClr val="bg1"/>
                  </a:solidFill>
                </a:rPr>
                <a:t>	   </a:t>
              </a:r>
              <a:r>
                <a:rPr lang="en-US" sz="2800" b="1" dirty="0">
                  <a:solidFill>
                    <a:schemeClr val="bg1"/>
                  </a:solidFill>
                </a:rPr>
                <a:t>Prj Specialist MTY, MEX</a:t>
              </a:r>
            </a:p>
            <a:p>
              <a:r>
                <a:rPr lang="en-US" sz="2800" dirty="0">
                  <a:solidFill>
                    <a:schemeClr val="bg1"/>
                  </a:solidFill>
                </a:rPr>
                <a:t>	   </a:t>
              </a:r>
              <a:r>
                <a:rPr lang="en-US" sz="2000" dirty="0">
                  <a:solidFill>
                    <a:schemeClr val="bg1"/>
                  </a:solidFill>
                </a:rPr>
                <a:t> Idea Evolution (ITD and Industry)</a:t>
              </a:r>
              <a:endParaRPr lang="en-US" sz="28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16023644" y="11681891"/>
              <a:ext cx="6190768" cy="195092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Raul Raygoza</a:t>
              </a:r>
            </a:p>
            <a:p>
              <a:r>
                <a:rPr lang="en-US" sz="3200" b="1" dirty="0">
                  <a:solidFill>
                    <a:schemeClr val="bg1"/>
                  </a:solidFill>
                </a:rPr>
                <a:t>	</a:t>
              </a:r>
              <a:r>
                <a:rPr lang="en-US" sz="2800" b="1" dirty="0">
                  <a:solidFill>
                    <a:schemeClr val="bg1"/>
                  </a:solidFill>
                </a:rPr>
                <a:t>Prj Specialist MTY, MEX</a:t>
              </a:r>
              <a:endParaRPr lang="en-US" sz="3200" b="1" dirty="0">
                <a:solidFill>
                  <a:schemeClr val="bg1"/>
                </a:solidFill>
              </a:endParaRPr>
            </a:p>
            <a:p>
              <a:r>
                <a:rPr lang="en-US" sz="3200" dirty="0">
                  <a:solidFill>
                    <a:schemeClr val="bg1"/>
                  </a:solidFill>
                </a:rPr>
                <a:t>	</a:t>
              </a:r>
              <a:r>
                <a:rPr lang="en-US" sz="2000" dirty="0">
                  <a:solidFill>
                    <a:schemeClr val="bg1"/>
                  </a:solidFill>
                </a:rPr>
                <a:t> Idea Evolution (Energy and Retail)</a:t>
              </a:r>
              <a:endParaRPr lang="en-US" sz="3200" dirty="0">
                <a:solidFill>
                  <a:schemeClr val="bg1"/>
                </a:solidFill>
              </a:endParaRPr>
            </a:p>
          </p:txBody>
        </p:sp>
        <p:sp>
          <p:nvSpPr>
            <p:cNvPr id="149" name="Oval 148">
              <a:extLst>
                <a:ext uri="{FF2B5EF4-FFF2-40B4-BE49-F238E27FC236}">
                  <a16:creationId xmlns:a16="http://schemas.microsoft.com/office/drawing/2014/main" id="{AD821C9C-1B66-4779-8C69-E14322CCE861}"/>
                </a:ext>
              </a:extLst>
            </p:cNvPr>
            <p:cNvSpPr/>
            <p:nvPr/>
          </p:nvSpPr>
          <p:spPr>
            <a:xfrm>
              <a:off x="15259875" y="11639671"/>
              <a:ext cx="2017882" cy="1989850"/>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400" dirty="0"/>
            </a:p>
          </p:txBody>
        </p:sp>
        <p:pic>
          <p:nvPicPr>
            <p:cNvPr id="150" name="Picture 149">
              <a:extLst>
                <a:ext uri="{FF2B5EF4-FFF2-40B4-BE49-F238E27FC236}">
                  <a16:creationId xmlns:a16="http://schemas.microsoft.com/office/drawing/2014/main" id="{0AB7539B-2365-4B92-B2F1-8F0FD5A31FB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53388" y="12056425"/>
              <a:ext cx="1076205" cy="1345253"/>
            </a:xfrm>
            <a:prstGeom prst="rect">
              <a:avLst/>
            </a:prstGeom>
          </p:spPr>
        </p:pic>
        <p:grpSp>
          <p:nvGrpSpPr>
            <p:cNvPr id="153" name="Group 152">
              <a:extLst>
                <a:ext uri="{FF2B5EF4-FFF2-40B4-BE49-F238E27FC236}">
                  <a16:creationId xmlns:a16="http://schemas.microsoft.com/office/drawing/2014/main" id="{01A88B2A-6BDE-40B4-AE92-468DDCF83D3E}"/>
                </a:ext>
              </a:extLst>
            </p:cNvPr>
            <p:cNvGrpSpPr/>
            <p:nvPr/>
          </p:nvGrpSpPr>
          <p:grpSpPr>
            <a:xfrm>
              <a:off x="22837538" y="5891624"/>
              <a:ext cx="592131" cy="6367062"/>
              <a:chOff x="15768868" y="6183862"/>
              <a:chExt cx="592131" cy="6367062"/>
            </a:xfrm>
          </p:grpSpPr>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flipH="1">
                <a:off x="15799843" y="6183862"/>
                <a:ext cx="29480" cy="634260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p:cNvCxnSpPr>
              <p:nvPr/>
            </p:nvCxnSpPr>
            <p:spPr>
              <a:xfrm>
                <a:off x="15799843" y="7035388"/>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15768868" y="9542369"/>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15806392" y="12550924"/>
                <a:ext cx="5546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a:off x="14592759" y="5843409"/>
              <a:ext cx="8365739"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a:picLocks noChangeAspect="1"/>
            </p:cNvPicPr>
            <p:nvPr/>
          </p:nvPicPr>
          <p:blipFill>
            <a:blip r:embed="rId5"/>
            <a:stretch>
              <a:fillRect/>
            </a:stretch>
          </p:blipFill>
          <p:spPr>
            <a:xfrm>
              <a:off x="23392145" y="5645473"/>
              <a:ext cx="2006727" cy="2141458"/>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a:picLocks noChangeAspect="1"/>
            </p:cNvPicPr>
            <p:nvPr/>
          </p:nvPicPr>
          <p:blipFill rotWithShape="1">
            <a:blip r:embed="rId6"/>
            <a:srcRect l="2842" r="-1"/>
            <a:stretch/>
          </p:blipFill>
          <p:spPr>
            <a:xfrm>
              <a:off x="15377491" y="6192501"/>
              <a:ext cx="2044621" cy="218062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1" name="Picture 150">
              <a:extLst>
                <a:ext uri="{FF2B5EF4-FFF2-40B4-BE49-F238E27FC236}">
                  <a16:creationId xmlns:a16="http://schemas.microsoft.com/office/drawing/2014/main" id="{B634EE46-7AE8-4FE9-9041-68163A42A60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4857" r="25036" b="15880"/>
            <a:stretch/>
          </p:blipFill>
          <p:spPr>
            <a:xfrm>
              <a:off x="23352698" y="10860042"/>
              <a:ext cx="2123620" cy="2071773"/>
            </a:xfrm>
            <a:prstGeom prst="ellipse">
              <a:avLst/>
            </a:prstGeom>
            <a:ln w="12700" cap="rnd">
              <a:solidFill>
                <a:srgbClr val="C8C6BD"/>
              </a:solidFill>
              <a:prstDash val="solid"/>
            </a:ln>
            <a:effectLst/>
          </p:spPr>
        </p:pic>
        <p:pic>
          <p:nvPicPr>
            <p:cNvPr id="152" name="Picture 151">
              <a:extLst>
                <a:ext uri="{FF2B5EF4-FFF2-40B4-BE49-F238E27FC236}">
                  <a16:creationId xmlns:a16="http://schemas.microsoft.com/office/drawing/2014/main" id="{3A3416DC-5F84-4BD3-A552-C63804D091E7}"/>
                </a:ext>
              </a:extLst>
            </p:cNvPr>
            <p:cNvPicPr>
              <a:picLocks noChangeAspect="1"/>
            </p:cNvPicPr>
            <p:nvPr/>
          </p:nvPicPr>
          <p:blipFill>
            <a:blip r:embed="rId8"/>
            <a:stretch>
              <a:fillRect/>
            </a:stretch>
          </p:blipFill>
          <p:spPr>
            <a:xfrm>
              <a:off x="15309562" y="11702078"/>
              <a:ext cx="1963855" cy="1909290"/>
            </a:xfrm>
            <a:prstGeom prst="ellipse">
              <a:avLst/>
            </a:prstGeom>
            <a:ln w="12700" cap="rnd">
              <a:solidFill>
                <a:srgbClr val="C8C6BD"/>
              </a:solidFill>
              <a:prstDash val="solid"/>
            </a:ln>
            <a:effectLst/>
          </p:spPr>
        </p:pic>
      </p:grpSp>
      <p:sp>
        <p:nvSpPr>
          <p:cNvPr id="163" name="Rectangle 162">
            <a:extLst>
              <a:ext uri="{FF2B5EF4-FFF2-40B4-BE49-F238E27FC236}">
                <a16:creationId xmlns:a16="http://schemas.microsoft.com/office/drawing/2014/main" id="{B6B0BC87-787F-45A8-9DBD-0528965F02C3}"/>
              </a:ext>
            </a:extLst>
          </p:cNvPr>
          <p:cNvSpPr/>
          <p:nvPr/>
        </p:nvSpPr>
        <p:spPr>
          <a:xfrm>
            <a:off x="17447037" y="5160826"/>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Generation &amp; Evolution</a:t>
            </a:r>
          </a:p>
        </p:txBody>
      </p:sp>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a:off x="20596656" y="5812299"/>
            <a:ext cx="0" cy="89440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9E39A8D-B237-4999-8B54-424E090E68CD}"/>
              </a:ext>
            </a:extLst>
          </p:cNvPr>
          <p:cNvGrpSpPr/>
          <p:nvPr/>
        </p:nvGrpSpPr>
        <p:grpSpPr>
          <a:xfrm>
            <a:off x="927626" y="7395755"/>
            <a:ext cx="6427395" cy="2108534"/>
            <a:chOff x="583371" y="5649225"/>
            <a:chExt cx="6597855" cy="2108534"/>
          </a:xfrm>
        </p:grpSpPr>
        <p:sp>
          <p:nvSpPr>
            <p:cNvPr id="55" name="TextBox 54">
              <a:extLst>
                <a:ext uri="{FF2B5EF4-FFF2-40B4-BE49-F238E27FC236}">
                  <a16:creationId xmlns:a16="http://schemas.microsoft.com/office/drawing/2014/main" id="{B81AF20B-2097-46B3-9BA3-3DB822EE062A}"/>
                </a:ext>
              </a:extLst>
            </p:cNvPr>
            <p:cNvSpPr txBox="1"/>
            <p:nvPr/>
          </p:nvSpPr>
          <p:spPr>
            <a:xfrm>
              <a:off x="1308256" y="5714529"/>
              <a:ext cx="587297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547" b="1" dirty="0">
                  <a:solidFill>
                    <a:schemeClr val="bg1"/>
                  </a:solidFill>
                </a:rPr>
                <a:t>Julio Olivares</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b="1" dirty="0">
                  <a:solidFill>
                    <a:schemeClr val="bg1"/>
                  </a:solidFill>
                </a:rPr>
                <a:t>            </a:t>
              </a:r>
              <a:r>
                <a:rPr lang="en-US" sz="2069" b="1" dirty="0">
                  <a:solidFill>
                    <a:schemeClr val="bg1"/>
                  </a:solidFill>
                </a:rPr>
                <a:t>IT Coordination / Web Apps Dev</a:t>
              </a:r>
              <a:endParaRPr lang="en-US" sz="2956" b="1" dirty="0">
                <a:solidFill>
                  <a:schemeClr val="bg1"/>
                </a:solidFill>
              </a:endParaRPr>
            </a:p>
          </p:txBody>
        </p:sp>
        <p:sp>
          <p:nvSpPr>
            <p:cNvPr id="56" name="Oval 55">
              <a:extLst>
                <a:ext uri="{FF2B5EF4-FFF2-40B4-BE49-F238E27FC236}">
                  <a16:creationId xmlns:a16="http://schemas.microsoft.com/office/drawing/2014/main" id="{37455965-C2DE-4512-B4A7-FAFF0801FF00}"/>
                </a:ext>
              </a:extLst>
            </p:cNvPr>
            <p:cNvSpPr/>
            <p:nvPr/>
          </p:nvSpPr>
          <p:spPr>
            <a:xfrm>
              <a:off x="587424" y="564922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83371" y="5668382"/>
              <a:ext cx="2115467" cy="2089377"/>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78128-9A28-417D-8B2E-50CB902A243B}"/>
              </a:ext>
            </a:extLst>
          </p:cNvPr>
          <p:cNvGrpSpPr/>
          <p:nvPr/>
        </p:nvGrpSpPr>
        <p:grpSpPr>
          <a:xfrm>
            <a:off x="1042286" y="9966596"/>
            <a:ext cx="5596683" cy="2047456"/>
            <a:chOff x="935803" y="7895325"/>
            <a:chExt cx="5596683" cy="2047456"/>
          </a:xfrm>
        </p:grpSpPr>
        <p:sp>
          <p:nvSpPr>
            <p:cNvPr id="13" name="TextBox 12">
              <a:extLst>
                <a:ext uri="{FF2B5EF4-FFF2-40B4-BE49-F238E27FC236}">
                  <a16:creationId xmlns:a16="http://schemas.microsoft.com/office/drawing/2014/main" id="{141464E2-B99B-49C7-B397-04671016CD55}"/>
                </a:ext>
              </a:extLst>
            </p:cNvPr>
            <p:cNvSpPr txBox="1"/>
            <p:nvPr/>
          </p:nvSpPr>
          <p:spPr>
            <a:xfrm>
              <a:off x="1580019" y="7895325"/>
              <a:ext cx="495246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Luis Perez</a:t>
              </a:r>
            </a:p>
            <a:p>
              <a:r>
                <a:rPr lang="en-US" sz="3547" b="1" dirty="0">
                  <a:solidFill>
                    <a:schemeClr val="bg1"/>
                  </a:solidFill>
                </a:rPr>
                <a:t>	</a:t>
              </a:r>
              <a:r>
                <a:rPr lang="en-US" sz="2364" b="1" dirty="0">
                  <a:solidFill>
                    <a:schemeClr val="bg1"/>
                  </a:solidFill>
                </a:rPr>
                <a:t> IT Analyst,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35803" y="7911193"/>
              <a:ext cx="2031588" cy="20315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7" name="Group 16">
            <a:extLst>
              <a:ext uri="{FF2B5EF4-FFF2-40B4-BE49-F238E27FC236}">
                <a16:creationId xmlns:a16="http://schemas.microsoft.com/office/drawing/2014/main" id="{8CD50503-C3CA-4FFD-A156-C569A95C4EC0}"/>
              </a:ext>
            </a:extLst>
          </p:cNvPr>
          <p:cNvGrpSpPr/>
          <p:nvPr/>
        </p:nvGrpSpPr>
        <p:grpSpPr>
          <a:xfrm>
            <a:off x="8127969" y="7030005"/>
            <a:ext cx="5503409" cy="2107597"/>
            <a:chOff x="12273806" y="7886384"/>
            <a:chExt cx="5503409" cy="2107597"/>
          </a:xfrm>
        </p:grpSpPr>
        <p:sp>
          <p:nvSpPr>
            <p:cNvPr id="15" name="TextBox 14">
              <a:extLst>
                <a:ext uri="{FF2B5EF4-FFF2-40B4-BE49-F238E27FC236}">
                  <a16:creationId xmlns:a16="http://schemas.microsoft.com/office/drawing/2014/main" id="{0B7D6DB8-04B9-462C-B570-D043F1DCBEB5}"/>
                </a:ext>
              </a:extLst>
            </p:cNvPr>
            <p:cNvSpPr txBox="1"/>
            <p:nvPr/>
          </p:nvSpPr>
          <p:spPr>
            <a:xfrm>
              <a:off x="12940296" y="8025507"/>
              <a:ext cx="483691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Garcia</a:t>
              </a:r>
            </a:p>
            <a:p>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p>
            <a:p>
              <a:r>
                <a:rPr lang="en-US" sz="3547"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16" name="Oval 15">
              <a:extLst>
                <a:ext uri="{FF2B5EF4-FFF2-40B4-BE49-F238E27FC236}">
                  <a16:creationId xmlns:a16="http://schemas.microsoft.com/office/drawing/2014/main" id="{0E8652F5-7D04-40B8-B3C0-16D323510BBA}"/>
                </a:ext>
              </a:extLst>
            </p:cNvPr>
            <p:cNvSpPr/>
            <p:nvPr/>
          </p:nvSpPr>
          <p:spPr>
            <a:xfrm>
              <a:off x="12273806" y="7886384"/>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0" name="Picture 19">
              <a:extLst>
                <a:ext uri="{FF2B5EF4-FFF2-40B4-BE49-F238E27FC236}">
                  <a16:creationId xmlns:a16="http://schemas.microsoft.com/office/drawing/2014/main" id="{D231F84F-ED0C-4D28-8BDC-780A209B450A}"/>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3359" t="2058" r="3621" b="3251"/>
            <a:stretch/>
          </p:blipFill>
          <p:spPr>
            <a:xfrm>
              <a:off x="12322767" y="7921329"/>
              <a:ext cx="2089110" cy="20726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22" name="Group 21">
            <a:extLst>
              <a:ext uri="{FF2B5EF4-FFF2-40B4-BE49-F238E27FC236}">
                <a16:creationId xmlns:a16="http://schemas.microsoft.com/office/drawing/2014/main" id="{70205C91-5801-4B5F-8A6A-71F2FA19FCB8}"/>
              </a:ext>
            </a:extLst>
          </p:cNvPr>
          <p:cNvGrpSpPr/>
          <p:nvPr/>
        </p:nvGrpSpPr>
        <p:grpSpPr>
          <a:xfrm>
            <a:off x="883468" y="12242956"/>
            <a:ext cx="5967984" cy="2089759"/>
            <a:chOff x="12193708" y="10215985"/>
            <a:chExt cx="5967984" cy="2089759"/>
          </a:xfrm>
        </p:grpSpPr>
        <p:sp>
          <p:nvSpPr>
            <p:cNvPr id="51" name="TextBox 50">
              <a:extLst>
                <a:ext uri="{FF2B5EF4-FFF2-40B4-BE49-F238E27FC236}">
                  <a16:creationId xmlns:a16="http://schemas.microsoft.com/office/drawing/2014/main" id="{7DBFB692-F2B8-4267-A64A-C1F751502B4B}"/>
                </a:ext>
              </a:extLst>
            </p:cNvPr>
            <p:cNvSpPr txBox="1"/>
            <p:nvPr/>
          </p:nvSpPr>
          <p:spPr>
            <a:xfrm>
              <a:off x="12890483" y="10300819"/>
              <a:ext cx="5271209"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Jean Alvarado</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52" name="Oval 51">
              <a:extLst>
                <a:ext uri="{FF2B5EF4-FFF2-40B4-BE49-F238E27FC236}">
                  <a16:creationId xmlns:a16="http://schemas.microsoft.com/office/drawing/2014/main" id="{74705EE0-0418-4FF6-85DF-9DBA273DB49E}"/>
                </a:ext>
              </a:extLst>
            </p:cNvPr>
            <p:cNvSpPr/>
            <p:nvPr/>
          </p:nvSpPr>
          <p:spPr>
            <a:xfrm>
              <a:off x="12193708" y="10215985"/>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21" name="Picture 20">
              <a:extLst>
                <a:ext uri="{FF2B5EF4-FFF2-40B4-BE49-F238E27FC236}">
                  <a16:creationId xmlns:a16="http://schemas.microsoft.com/office/drawing/2014/main" id="{F414F011-F347-4229-92D2-FC3AC001CBA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217582" y="10217652"/>
              <a:ext cx="2085669" cy="2085669"/>
            </a:xfrm>
            <a:prstGeom prst="ellipse">
              <a:avLst/>
            </a:prstGeom>
            <a:ln w="63500" cap="rnd">
              <a:noFill/>
            </a:ln>
            <a:effectLst/>
          </p:spPr>
        </p:pic>
      </p:grpSp>
      <p:grpSp>
        <p:nvGrpSpPr>
          <p:cNvPr id="26" name="Group 25">
            <a:extLst>
              <a:ext uri="{FF2B5EF4-FFF2-40B4-BE49-F238E27FC236}">
                <a16:creationId xmlns:a16="http://schemas.microsoft.com/office/drawing/2014/main" id="{39C99200-E67C-4C5E-AF60-AD536675CD39}"/>
              </a:ext>
            </a:extLst>
          </p:cNvPr>
          <p:cNvGrpSpPr/>
          <p:nvPr/>
        </p:nvGrpSpPr>
        <p:grpSpPr>
          <a:xfrm>
            <a:off x="8006563" y="9811302"/>
            <a:ext cx="6169026" cy="2089759"/>
            <a:chOff x="12297974" y="12417321"/>
            <a:chExt cx="6169026" cy="2089759"/>
          </a:xfrm>
        </p:grpSpPr>
        <p:sp>
          <p:nvSpPr>
            <p:cNvPr id="44" name="TextBox 43">
              <a:extLst>
                <a:ext uri="{FF2B5EF4-FFF2-40B4-BE49-F238E27FC236}">
                  <a16:creationId xmlns:a16="http://schemas.microsoft.com/office/drawing/2014/main" id="{1D09BA36-3C58-4C50-B2A5-D046A80DEBC8}"/>
                </a:ext>
              </a:extLst>
            </p:cNvPr>
            <p:cNvSpPr txBox="1"/>
            <p:nvPr/>
          </p:nvSpPr>
          <p:spPr>
            <a:xfrm>
              <a:off x="13000353" y="12484241"/>
              <a:ext cx="5466647" cy="182439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Brenda Mezquitic</a:t>
              </a:r>
            </a:p>
            <a:p>
              <a:pPr algn="just"/>
              <a:r>
                <a:rPr lang="en-US" sz="3547" b="1" dirty="0">
                  <a:solidFill>
                    <a:schemeClr val="bg1"/>
                  </a:solidFill>
                </a:rPr>
                <a:t>            </a:t>
              </a:r>
              <a:r>
                <a:rPr lang="en-US" sz="2364" b="1" dirty="0">
                  <a:solidFill>
                    <a:schemeClr val="bg1"/>
                  </a:solidFill>
                </a:rPr>
                <a:t>IT Intern, </a:t>
              </a:r>
              <a:r>
                <a:rPr lang="en-US" sz="2069" b="1" dirty="0">
                  <a:solidFill>
                    <a:schemeClr val="bg1"/>
                  </a:solidFill>
                </a:rPr>
                <a:t>MTY, MEX</a:t>
              </a:r>
              <a:endParaRPr lang="en-US" sz="2364" b="1" dirty="0">
                <a:solidFill>
                  <a:schemeClr val="bg1"/>
                </a:solidFill>
              </a:endParaRPr>
            </a:p>
            <a:p>
              <a:r>
                <a:rPr lang="en-US" sz="3547" dirty="0">
                  <a:solidFill>
                    <a:schemeClr val="bg1"/>
                  </a:solidFill>
                </a:rPr>
                <a:t>	</a:t>
              </a:r>
              <a:r>
                <a:rPr lang="en-US" sz="2364" b="1" dirty="0">
                  <a:solidFill>
                    <a:schemeClr val="bg1"/>
                  </a:solidFill>
                </a:rPr>
                <a:t>  </a:t>
              </a:r>
              <a:r>
                <a:rPr lang="en-US" sz="2069" b="1" dirty="0">
                  <a:solidFill>
                    <a:schemeClr val="bg1"/>
                  </a:solidFill>
                </a:rPr>
                <a:t>Web Apps Development</a:t>
              </a:r>
              <a:endParaRPr lang="en-US" sz="2956" b="1" dirty="0">
                <a:solidFill>
                  <a:schemeClr val="bg1"/>
                </a:solidFill>
              </a:endParaRPr>
            </a:p>
          </p:txBody>
        </p:sp>
        <p:sp>
          <p:nvSpPr>
            <p:cNvPr id="45" name="Oval 44">
              <a:extLst>
                <a:ext uri="{FF2B5EF4-FFF2-40B4-BE49-F238E27FC236}">
                  <a16:creationId xmlns:a16="http://schemas.microsoft.com/office/drawing/2014/main" id="{0AD80689-3214-41CA-AA9F-5C68C195C6F5}"/>
                </a:ext>
              </a:extLst>
            </p:cNvPr>
            <p:cNvSpPr/>
            <p:nvPr/>
          </p:nvSpPr>
          <p:spPr>
            <a:xfrm>
              <a:off x="12297974" y="12417321"/>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49" name="Picture 48">
              <a:extLst>
                <a:ext uri="{FF2B5EF4-FFF2-40B4-BE49-F238E27FC236}">
                  <a16:creationId xmlns:a16="http://schemas.microsoft.com/office/drawing/2014/main" id="{C506B515-A060-4447-8F4C-9BBF7E471ACA}"/>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2312666" y="12421715"/>
              <a:ext cx="2083054" cy="2085365"/>
            </a:xfrm>
            <a:prstGeom prst="ellipse">
              <a:avLst/>
            </a:prstGeom>
            <a:ln w="63500" cap="rnd">
              <a:noFill/>
            </a:ln>
            <a:effectLst/>
          </p:spPr>
        </p:pic>
      </p:grpSp>
      <p:pic>
        <p:nvPicPr>
          <p:cNvPr id="74" name="Picture 73">
            <a:extLst>
              <a:ext uri="{FF2B5EF4-FFF2-40B4-BE49-F238E27FC236}">
                <a16:creationId xmlns:a16="http://schemas.microsoft.com/office/drawing/2014/main" id="{AEA9B676-30A9-4915-AFF0-52EAA62E4473}"/>
              </a:ext>
            </a:extLst>
          </p:cNvPr>
          <p:cNvPicPr>
            <a:picLocks noChangeAspect="1"/>
          </p:cNvPicPr>
          <p:nvPr/>
        </p:nvPicPr>
        <p:blipFill>
          <a:blip r:embed="rId14"/>
          <a:stretch>
            <a:fillRect/>
          </a:stretch>
        </p:blipFill>
        <p:spPr>
          <a:xfrm>
            <a:off x="15715002" y="9367031"/>
            <a:ext cx="2074357" cy="2074357"/>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a:picLocks noChangeAspect="1"/>
          </p:cNvPicPr>
          <p:nvPr/>
        </p:nvPicPr>
        <p:blipFill rotWithShape="1">
          <a:blip r:embed="rId15"/>
          <a:srcRect l="8650" t="74728" r="88473" b="14315"/>
          <a:stretch/>
        </p:blipFill>
        <p:spPr>
          <a:xfrm>
            <a:off x="23940297" y="8757469"/>
            <a:ext cx="2062888" cy="1946971"/>
          </a:xfrm>
          <a:prstGeom prst="ellipse">
            <a:avLst/>
          </a:prstGeom>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1407</Words>
  <Application>Microsoft Office PowerPoint</Application>
  <PresentationFormat>Custom</PresentationFormat>
  <Paragraphs>411</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Unicode MS</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2019-04-09T18:30:39Z</dcterms:modified>
</cp:coreProperties>
</file>